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3"/>
    <p:sldMasterId id="2147483664" r:id="rId4"/>
    <p:sldMasterId id="2147483851" r:id="rId5"/>
    <p:sldMasterId id="2147483861" r:id="rId6"/>
    <p:sldMasterId id="2147483670" r:id="rId7"/>
    <p:sldMasterId id="2147483678" r:id="rId8"/>
    <p:sldMasterId id="2147483864" r:id="rId9"/>
    <p:sldMasterId id="2147483672" r:id="rId10"/>
    <p:sldMasterId id="2147483866" r:id="rId11"/>
  </p:sldMasterIdLst>
  <p:notesMasterIdLst>
    <p:notesMasterId r:id="rId23"/>
  </p:notesMasterIdLst>
  <p:handoutMasterIdLst>
    <p:handoutMasterId r:id="rId24"/>
  </p:handoutMasterIdLst>
  <p:sldIdLst>
    <p:sldId id="256" r:id="rId12"/>
    <p:sldId id="264" r:id="rId13"/>
    <p:sldId id="257" r:id="rId14"/>
    <p:sldId id="263" r:id="rId15"/>
    <p:sldId id="262" r:id="rId16"/>
    <p:sldId id="259" r:id="rId17"/>
    <p:sldId id="260" r:id="rId18"/>
    <p:sldId id="266" r:id="rId19"/>
    <p:sldId id="267" r:id="rId20"/>
    <p:sldId id="268" r:id="rId21"/>
    <p:sldId id="265" r:id="rId22"/>
  </p:sldIdLst>
  <p:sldSz cx="9144000" cy="5143500" type="screen16x9"/>
  <p:notesSz cx="7010400" cy="92964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DeNunzio" initials="MD"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BD1D27"/>
    <a:srgbClr val="232F3E"/>
    <a:srgbClr val="1683B1"/>
    <a:srgbClr val="E6E6E6"/>
    <a:srgbClr val="FFDD4B"/>
    <a:srgbClr val="595959"/>
    <a:srgbClr val="F8C152"/>
    <a:srgbClr val="FF9797"/>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5688" autoAdjust="0"/>
  </p:normalViewPr>
  <p:slideViewPr>
    <p:cSldViewPr snapToGrid="0" snapToObjects="1">
      <p:cViewPr varScale="1">
        <p:scale>
          <a:sx n="160" d="100"/>
          <a:sy n="160" d="100"/>
        </p:scale>
        <p:origin x="504"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2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slideMaster" Target="slideMasters/slideMaster1.xml"/><Relationship Id="rId21" Type="http://schemas.openxmlformats.org/officeDocument/2006/relationships/slide" Target="slides/slide10.xml"/><Relationship Id="rId7" Type="http://schemas.openxmlformats.org/officeDocument/2006/relationships/slideMaster" Target="slideMasters/slideMaster5.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Master" Target="slideMasters/slideMaster9.xml"/><Relationship Id="rId24" Type="http://schemas.openxmlformats.org/officeDocument/2006/relationships/handoutMaster" Target="handoutMasters/handoutMaster1.xml"/><Relationship Id="rId5"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8.xml"/><Relationship Id="rId19" Type="http://schemas.openxmlformats.org/officeDocument/2006/relationships/slide" Target="slides/slide8.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03EC2291-6B67-6F43-B658-89BCABFCDE35}" type="datetime1">
              <a:rPr lang="en-US" smtClean="0"/>
              <a:t>4/25/18</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B194B4D-4CA1-0244-B5BF-30CC2800542C}" type="slidenum">
              <a:rPr lang="en-US" smtClean="0"/>
              <a:t>‹#›</a:t>
            </a:fld>
            <a:endParaRPr lang="en-US" dirty="0"/>
          </a:p>
        </p:txBody>
      </p:sp>
    </p:spTree>
    <p:extLst>
      <p:ext uri="{BB962C8B-B14F-4D97-AF65-F5344CB8AC3E}">
        <p14:creationId xmlns:p14="http://schemas.microsoft.com/office/powerpoint/2010/main" val="34224917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714D06C8-12BB-8D46-9F94-179D66834F58}" type="datetime1">
              <a:rPr lang="en-US" smtClean="0"/>
              <a:t>4/25/18</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E21DFC0F-C2D6-4D4F-833C-833AEE8F6822}" type="slidenum">
              <a:rPr lang="en-US" smtClean="0"/>
              <a:t>‹#›</a:t>
            </a:fld>
            <a:endParaRPr lang="en-US" dirty="0"/>
          </a:p>
        </p:txBody>
      </p:sp>
    </p:spTree>
    <p:extLst>
      <p:ext uri="{BB962C8B-B14F-4D97-AF65-F5344CB8AC3E}">
        <p14:creationId xmlns:p14="http://schemas.microsoft.com/office/powerpoint/2010/main" val="3691832110"/>
      </p:ext>
    </p:extLst>
  </p:cSld>
  <p:clrMap bg1="lt1" tx1="dk1" bg2="lt2" tx2="dk2" accent1="accent1" accent2="accent2" accent3="accent3" accent4="accent4" accent5="accent5" accent6="accent6" hlink="hlink" folHlink="folHlink"/>
  <p:hf hdr="0" ftr="0" dt="0"/>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the specific use case, the scope of an integration will vary as it may be comprised of a variety of services.</a:t>
            </a:r>
          </a:p>
          <a:p>
            <a:pPr marL="171450" indent="-171450">
              <a:buFont typeface="Arial" panose="020B0604020202020204" pitchFamily="34" charset="0"/>
              <a:buChar char="•"/>
            </a:pPr>
            <a:r>
              <a:rPr lang="en-US" dirty="0"/>
              <a:t>Most AWS services are exposed to CloudFormation and can therefore be provisioned through programmatic means.</a:t>
            </a:r>
          </a:p>
          <a:p>
            <a:pPr marL="514350" lvl="1" indent="-171450">
              <a:buFont typeface="Arial" panose="020B0604020202020204" pitchFamily="34" charset="0"/>
              <a:buChar char="•"/>
            </a:pPr>
            <a:r>
              <a:rPr lang="en-US" dirty="0"/>
              <a:t>Wherever possible, we recommend using this method as it provides rapid, stable, secure, consistent and cost-effective deployments.</a:t>
            </a:r>
          </a:p>
          <a:p>
            <a:pPr marL="171450" lvl="0" indent="-171450">
              <a:buFont typeface="Arial" panose="020B0604020202020204" pitchFamily="34" charset="0"/>
              <a:buChar char="•"/>
            </a:pPr>
            <a:r>
              <a:rPr lang="en-US" dirty="0"/>
              <a:t>This diagram illustrates the three groups within AWS which may host the respective components of a partner integration.</a:t>
            </a:r>
          </a:p>
          <a:p>
            <a:pPr marL="514350" lvl="1" indent="-171450">
              <a:buFont typeface="Arial" panose="020B0604020202020204" pitchFamily="34" charset="0"/>
              <a:buChar char="•"/>
            </a:pPr>
            <a:r>
              <a:rPr lang="en-US" dirty="0"/>
              <a:t>Examples of the various services that would be appropriate for each group are listed beneath these.</a:t>
            </a:r>
          </a:p>
        </p:txBody>
      </p:sp>
      <p:sp>
        <p:nvSpPr>
          <p:cNvPr id="4" name="Slide Number Placeholder 3"/>
          <p:cNvSpPr>
            <a:spLocks noGrp="1"/>
          </p:cNvSpPr>
          <p:nvPr>
            <p:ph type="sldNum" sz="quarter" idx="10"/>
          </p:nvPr>
        </p:nvSpPr>
        <p:spPr/>
        <p:txBody>
          <a:bodyPr/>
          <a:lstStyle/>
          <a:p>
            <a:fld id="{E21DFC0F-C2D6-4D4F-833C-833AEE8F6822}" type="slidenum">
              <a:rPr lang="en-US" smtClean="0"/>
              <a:t>3</a:t>
            </a:fld>
            <a:endParaRPr lang="en-US" dirty="0"/>
          </a:p>
        </p:txBody>
      </p:sp>
    </p:spTree>
    <p:extLst>
      <p:ext uri="{BB962C8B-B14F-4D97-AF65-F5344CB8AC3E}">
        <p14:creationId xmlns:p14="http://schemas.microsoft.com/office/powerpoint/2010/main" val="37072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4</a:t>
            </a:fld>
            <a:endParaRPr lang="en-US" dirty="0"/>
          </a:p>
        </p:txBody>
      </p:sp>
    </p:spTree>
    <p:extLst>
      <p:ext uri="{BB962C8B-B14F-4D97-AF65-F5344CB8AC3E}">
        <p14:creationId xmlns:p14="http://schemas.microsoft.com/office/powerpoint/2010/main" val="822773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5</a:t>
            </a:fld>
            <a:endParaRPr lang="en-US" dirty="0"/>
          </a:p>
        </p:txBody>
      </p:sp>
    </p:spTree>
    <p:extLst>
      <p:ext uri="{BB962C8B-B14F-4D97-AF65-F5344CB8AC3E}">
        <p14:creationId xmlns:p14="http://schemas.microsoft.com/office/powerpoint/2010/main" val="146012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Integrations that depend on having agent call control embedded within their web browser should consider leveraging the Amazon Connect Streams API.</a:t>
            </a:r>
          </a:p>
        </p:txBody>
      </p:sp>
      <p:sp>
        <p:nvSpPr>
          <p:cNvPr id="4" name="Slide Number Placeholder 3"/>
          <p:cNvSpPr>
            <a:spLocks noGrp="1"/>
          </p:cNvSpPr>
          <p:nvPr>
            <p:ph type="sldNum" sz="quarter" idx="10"/>
          </p:nvPr>
        </p:nvSpPr>
        <p:spPr/>
        <p:txBody>
          <a:bodyPr/>
          <a:lstStyle/>
          <a:p>
            <a:fld id="{E21DFC0F-C2D6-4D4F-833C-833AEE8F6822}" type="slidenum">
              <a:rPr lang="en-US" smtClean="0"/>
              <a:t>6</a:t>
            </a:fld>
            <a:endParaRPr lang="en-US" dirty="0"/>
          </a:p>
        </p:txBody>
      </p:sp>
    </p:spTree>
    <p:extLst>
      <p:ext uri="{BB962C8B-B14F-4D97-AF65-F5344CB8AC3E}">
        <p14:creationId xmlns:p14="http://schemas.microsoft.com/office/powerpoint/2010/main" val="4229144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Connect utilizes Amazon Kinesis to stream various data. </a:t>
            </a:r>
          </a:p>
          <a:p>
            <a:pPr marL="171450" indent="-171450">
              <a:buFont typeface="Arial" panose="020B0604020202020204" pitchFamily="34" charset="0"/>
              <a:buChar char="•"/>
            </a:pPr>
            <a:r>
              <a:rPr lang="en-US" dirty="0"/>
              <a:t>Once an instance of Amazon Connect has been provisioned, Kinesis Streams and/or Kinesis Firehose must be provisioned if this feature will be utilized.</a:t>
            </a:r>
          </a:p>
          <a:p>
            <a:pPr marL="171450" indent="-171450">
              <a:buFont typeface="Arial" panose="020B0604020202020204" pitchFamily="34" charset="0"/>
              <a:buChar char="•"/>
            </a:pPr>
            <a:r>
              <a:rPr lang="en-US" dirty="0"/>
              <a:t>In order to ingest the data produced by Kinesis, a few options exist:</a:t>
            </a:r>
          </a:p>
          <a:p>
            <a:pPr marL="514350" lvl="1" indent="-171450">
              <a:buFont typeface="Arial" panose="020B0604020202020204" pitchFamily="34" charset="0"/>
              <a:buChar char="•"/>
            </a:pPr>
            <a:r>
              <a:rPr lang="en-US" dirty="0"/>
              <a:t>AWS Lambda function (invoked when data is written to the stream and can copy that data to an external store)</a:t>
            </a:r>
          </a:p>
          <a:p>
            <a:pPr marL="514350" lvl="1" indent="-171450">
              <a:buFont typeface="Arial" panose="020B0604020202020204" pitchFamily="34" charset="0"/>
              <a:buChar char="•"/>
            </a:pPr>
            <a:r>
              <a:rPr lang="en-US" dirty="0"/>
              <a:t>Amazon Kinesis Application (hosted within the partner’s own application)</a:t>
            </a:r>
          </a:p>
          <a:p>
            <a:pPr marL="857250" lvl="2" indent="-171450">
              <a:buFont typeface="Arial" panose="020B0604020202020204" pitchFamily="34" charset="0"/>
              <a:buChar char="•"/>
            </a:pPr>
            <a:r>
              <a:rPr lang="en-US" dirty="0"/>
              <a:t>Amazon Kinesis Analytics</a:t>
            </a:r>
          </a:p>
          <a:p>
            <a:pPr marL="857250" lvl="2" indent="-171450">
              <a:buFont typeface="Arial" panose="020B0604020202020204" pitchFamily="34" charset="0"/>
              <a:buChar char="•"/>
            </a:pPr>
            <a:r>
              <a:rPr lang="en-US" dirty="0"/>
              <a:t>Amazon Kinesis API</a:t>
            </a:r>
          </a:p>
          <a:p>
            <a:pPr marL="857250" lvl="2" indent="-171450">
              <a:buFont typeface="Arial" panose="020B0604020202020204" pitchFamily="34" charset="0"/>
              <a:buChar char="•"/>
            </a:pPr>
            <a:r>
              <a:rPr lang="en-US" dirty="0"/>
              <a:t>Amazon Kinesis Client Library</a:t>
            </a:r>
          </a:p>
        </p:txBody>
      </p:sp>
      <p:sp>
        <p:nvSpPr>
          <p:cNvPr id="4" name="Slide Number Placeholder 3"/>
          <p:cNvSpPr>
            <a:spLocks noGrp="1"/>
          </p:cNvSpPr>
          <p:nvPr>
            <p:ph type="sldNum" sz="quarter" idx="10"/>
          </p:nvPr>
        </p:nvSpPr>
        <p:spPr/>
        <p:txBody>
          <a:bodyPr/>
          <a:lstStyle/>
          <a:p>
            <a:fld id="{E21DFC0F-C2D6-4D4F-833C-833AEE8F6822}" type="slidenum">
              <a:rPr lang="en-US" smtClean="0"/>
              <a:t>7</a:t>
            </a:fld>
            <a:endParaRPr lang="en-US" dirty="0"/>
          </a:p>
        </p:txBody>
      </p:sp>
    </p:spTree>
    <p:extLst>
      <p:ext uri="{BB962C8B-B14F-4D97-AF65-F5344CB8AC3E}">
        <p14:creationId xmlns:p14="http://schemas.microsoft.com/office/powerpoint/2010/main" val="2073146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diagram represents an example Amazon Connect integration where the partner has selected to provide an Amazon Machine Image. </a:t>
            </a:r>
          </a:p>
          <a:p>
            <a:pPr marL="171450" indent="-171450">
              <a:buFont typeface="Arial" panose="020B0604020202020204" pitchFamily="34" charset="0"/>
              <a:buChar char="•"/>
            </a:pPr>
            <a:r>
              <a:rPr lang="en-US" dirty="0"/>
              <a:t>While the AMI itself is listed in the AWS Marketplace, provisioning is made possible through a CloudFormation template which will include the AMI as well as other dependent AWS services that comprise the integration.</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CloudFormation template will be hosted in the Amazon Connect Integrations Portal hosted by AWS Quick Starts and will contain a link pointing to the Marketplace listing.</a:t>
            </a:r>
          </a:p>
          <a:p>
            <a:pPr marL="171450" indent="-171450">
              <a:buFont typeface="Arial" panose="020B0604020202020204" pitchFamily="34" charset="0"/>
              <a:buChar char="•"/>
            </a:pPr>
            <a:r>
              <a:rPr lang="en-US" dirty="0"/>
              <a:t>A Solution Space listing is created which includes a limited-scope consulting offering bundled with the provisioning of the CloudFormation template and associated Marketplace listing.</a:t>
            </a:r>
          </a:p>
        </p:txBody>
      </p:sp>
      <p:sp>
        <p:nvSpPr>
          <p:cNvPr id="4" name="Slide Number Placeholder 3"/>
          <p:cNvSpPr>
            <a:spLocks noGrp="1"/>
          </p:cNvSpPr>
          <p:nvPr>
            <p:ph type="sldNum" sz="quarter" idx="10"/>
          </p:nvPr>
        </p:nvSpPr>
        <p:spPr/>
        <p:txBody>
          <a:bodyPr/>
          <a:lstStyle/>
          <a:p>
            <a:fld id="{E21DFC0F-C2D6-4D4F-833C-833AEE8F6822}" type="slidenum">
              <a:rPr lang="en-US" smtClean="0"/>
              <a:t>8</a:t>
            </a:fld>
            <a:endParaRPr lang="en-US" dirty="0"/>
          </a:p>
        </p:txBody>
      </p:sp>
    </p:spTree>
    <p:extLst>
      <p:ext uri="{BB962C8B-B14F-4D97-AF65-F5344CB8AC3E}">
        <p14:creationId xmlns:p14="http://schemas.microsoft.com/office/powerpoint/2010/main" val="2005112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diagram represents an example Amazon Connect integration where the partner has selected to provide a SaaS model. </a:t>
            </a:r>
          </a:p>
          <a:p>
            <a:pPr marL="171450" indent="-171450">
              <a:buFont typeface="Arial" panose="020B0604020202020204" pitchFamily="34" charset="0"/>
              <a:buChar char="•"/>
            </a:pPr>
            <a:r>
              <a:rPr lang="en-US" dirty="0"/>
              <a:t>In this scenario, the partner may utilize their own method for provisioning of the multi-tenancy, the remaining services that comprise the integration which are expected to run in the customer’s own AWS account are provisioned through a CloudFormation template.</a:t>
            </a:r>
          </a:p>
          <a:p>
            <a:pPr marL="171450" indent="-171450">
              <a:buFont typeface="Arial" panose="020B0604020202020204" pitchFamily="34" charset="0"/>
              <a:buChar char="•"/>
            </a:pPr>
            <a:r>
              <a:rPr lang="en-US" dirty="0"/>
              <a:t>This CloudFormation template will be hosted in the Amazon Connect Integrations Portal hosted by AWS Quick Starts and will contain a link pointing to the Marketplace listing.</a:t>
            </a:r>
          </a:p>
          <a:p>
            <a:pPr marL="171450" indent="-171450">
              <a:buFont typeface="Arial" panose="020B0604020202020204" pitchFamily="34" charset="0"/>
              <a:buChar char="•"/>
            </a:pPr>
            <a:r>
              <a:rPr lang="en-US" dirty="0"/>
              <a:t>A Solution Space listing is created which includes a limited-scope consulting offering bundled with the provisioning of the CloudFormation template and associated Marketplace listing.</a:t>
            </a:r>
          </a:p>
        </p:txBody>
      </p:sp>
      <p:sp>
        <p:nvSpPr>
          <p:cNvPr id="4" name="Slide Number Placeholder 3"/>
          <p:cNvSpPr>
            <a:spLocks noGrp="1"/>
          </p:cNvSpPr>
          <p:nvPr>
            <p:ph type="sldNum" sz="quarter" idx="10"/>
          </p:nvPr>
        </p:nvSpPr>
        <p:spPr/>
        <p:txBody>
          <a:bodyPr/>
          <a:lstStyle/>
          <a:p>
            <a:fld id="{E21DFC0F-C2D6-4D4F-833C-833AEE8F6822}" type="slidenum">
              <a:rPr lang="en-US" smtClean="0"/>
              <a:t>9</a:t>
            </a:fld>
            <a:endParaRPr lang="en-US" dirty="0"/>
          </a:p>
        </p:txBody>
      </p:sp>
    </p:spTree>
    <p:extLst>
      <p:ext uri="{BB962C8B-B14F-4D97-AF65-F5344CB8AC3E}">
        <p14:creationId xmlns:p14="http://schemas.microsoft.com/office/powerpoint/2010/main" val="139428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diagram represents an example Amazon Connect integration where the partner has selected to provide a On-Premises or SaaS model which may be hosted either in AWS or any other Cloud. </a:t>
            </a:r>
          </a:p>
          <a:p>
            <a:pPr marL="171450" indent="-171450">
              <a:buFont typeface="Arial" panose="020B0604020202020204" pitchFamily="34" charset="0"/>
              <a:buChar char="•"/>
            </a:pPr>
            <a:r>
              <a:rPr lang="en-US" dirty="0"/>
              <a:t>In this scenario, the partner may utilize their own method for provisioning of the multi-tenancy, the remaining services that comprise the integration which are expected to run in the customer’s own AWS account are provisioned through a CloudFormation template.</a:t>
            </a:r>
          </a:p>
          <a:p>
            <a:pPr marL="171450" indent="-171450">
              <a:buFont typeface="Arial" panose="020B0604020202020204" pitchFamily="34" charset="0"/>
              <a:buChar char="•"/>
            </a:pPr>
            <a:r>
              <a:rPr lang="en-US" dirty="0"/>
              <a:t>This CloudFormation template will be hosted in the Amazon Connect Integrations Portal hosted by AWS Quick Starts and will contain a link pointing to the partners customer registration portal.</a:t>
            </a:r>
          </a:p>
          <a:p>
            <a:pPr marL="171450" indent="-171450">
              <a:buFont typeface="Arial" panose="020B0604020202020204" pitchFamily="34" charset="0"/>
              <a:buChar char="•"/>
            </a:pPr>
            <a:r>
              <a:rPr lang="en-US" dirty="0"/>
              <a:t>A Solution Space listing is created which includes a limited-scope consulting offering bundled with the provisioning of the CloudFormation template.</a:t>
            </a:r>
          </a:p>
        </p:txBody>
      </p:sp>
      <p:sp>
        <p:nvSpPr>
          <p:cNvPr id="4" name="Slide Number Placeholder 3"/>
          <p:cNvSpPr>
            <a:spLocks noGrp="1"/>
          </p:cNvSpPr>
          <p:nvPr>
            <p:ph type="sldNum" sz="quarter" idx="10"/>
          </p:nvPr>
        </p:nvSpPr>
        <p:spPr/>
        <p:txBody>
          <a:bodyPr/>
          <a:lstStyle/>
          <a:p>
            <a:fld id="{E21DFC0F-C2D6-4D4F-833C-833AEE8F6822}" type="slidenum">
              <a:rPr lang="en-US" smtClean="0"/>
              <a:t>10</a:t>
            </a:fld>
            <a:endParaRPr lang="en-US" dirty="0"/>
          </a:p>
        </p:txBody>
      </p:sp>
    </p:spTree>
    <p:extLst>
      <p:ext uri="{BB962C8B-B14F-4D97-AF65-F5344CB8AC3E}">
        <p14:creationId xmlns:p14="http://schemas.microsoft.com/office/powerpoint/2010/main" val="394361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This diagram depicts the process for a partner who is interested in building an integration to Amazon Connect.</a:t>
            </a:r>
          </a:p>
          <a:p>
            <a:pPr marL="228600" indent="-228600">
              <a:buFont typeface="+mj-lt"/>
              <a:buAutoNum type="arabicPeriod"/>
            </a:pPr>
            <a:r>
              <a:rPr lang="en-US" dirty="0"/>
              <a:t>It begins with registering as an APN partner and achieving Standard Tier.</a:t>
            </a:r>
          </a:p>
          <a:p>
            <a:pPr marL="228600" indent="-228600">
              <a:buFont typeface="+mj-lt"/>
              <a:buAutoNum type="arabicPeriod"/>
            </a:pPr>
            <a:r>
              <a:rPr lang="en-US" dirty="0"/>
              <a:t>Review the Amazon Connect Integration Guide published on GitHub and familiarize yourself with the various AWS services you may use for your integration.</a:t>
            </a:r>
          </a:p>
          <a:p>
            <a:pPr marL="228600" indent="-228600">
              <a:buFont typeface="+mj-lt"/>
              <a:buAutoNum type="arabicPeriod"/>
            </a:pPr>
            <a:r>
              <a:rPr lang="en-US" dirty="0"/>
              <a:t>Begin building your integration and consult with the Partner Solution Architecture team for feedback and guidance.</a:t>
            </a:r>
          </a:p>
          <a:p>
            <a:pPr marL="228600" indent="-228600">
              <a:buFont typeface="+mj-lt"/>
              <a:buAutoNum type="arabicPeriod"/>
            </a:pPr>
            <a:r>
              <a:rPr lang="en-US" dirty="0"/>
              <a:t>Draft documentation describing the integration including a diagram of the various components and how these work together. Also review the connect-integrations-example repository published on GitHub and use that as a reference.</a:t>
            </a:r>
          </a:p>
          <a:p>
            <a:pPr marL="228600" indent="-228600">
              <a:buFont typeface="+mj-lt"/>
              <a:buAutoNum type="arabicPeriod"/>
            </a:pPr>
            <a:r>
              <a:rPr lang="en-US" dirty="0"/>
              <a:t>Once you have a CloudFormation template ready to be validated, submit a request to the Partner Solutions Architecture team requesting that an AWS GitHub repository for your integration be created for you and commit your code for review.</a:t>
            </a:r>
          </a:p>
          <a:p>
            <a:pPr marL="228600" indent="-228600">
              <a:buFont typeface="+mj-lt"/>
              <a:buAutoNum type="arabicPeriod"/>
            </a:pPr>
            <a:r>
              <a:rPr lang="en-US" dirty="0"/>
              <a:t>Both the documentation and the code submitted will be reviewed. This process is rigorous and will likely consist of a few iterations. </a:t>
            </a:r>
          </a:p>
          <a:p>
            <a:pPr marL="228600" indent="-228600">
              <a:buFont typeface="+mj-lt"/>
              <a:buAutoNum type="arabicPeriod"/>
            </a:pPr>
            <a:r>
              <a:rPr lang="en-US" dirty="0"/>
              <a:t>Once all items have been reviewed, all changes requested made, validated and tested, you will receive your launch date.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21DFC0F-C2D6-4D4F-833C-833AEE8F6822}" type="slidenum">
              <a:rPr lang="en-US" smtClean="0"/>
              <a:t>11</a:t>
            </a:fld>
            <a:endParaRPr lang="en-US" dirty="0"/>
          </a:p>
        </p:txBody>
      </p:sp>
    </p:spTree>
    <p:extLst>
      <p:ext uri="{BB962C8B-B14F-4D97-AF65-F5344CB8AC3E}">
        <p14:creationId xmlns:p14="http://schemas.microsoft.com/office/powerpoint/2010/main" val="2795410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457463" y="2601912"/>
            <a:ext cx="8021637" cy="1588439"/>
          </a:xfrm>
          <a:prstGeom prst="rect">
            <a:avLst/>
          </a:prstGeom>
        </p:spPr>
        <p:txBody>
          <a:bodyPr/>
          <a:lstStyle>
            <a:lvl1pPr marL="0" indent="0">
              <a:buNone/>
              <a:defRPr sz="4800" b="0" i="0" baseline="0">
                <a:solidFill>
                  <a:srgbClr val="FF9900"/>
                </a:solidFill>
                <a:latin typeface="Amazon Ember" panose="020B0603020204020204" pitchFamily="34" charset="0"/>
                <a:ea typeface="Amazon Ember" panose="020B0603020204020204" pitchFamily="34" charset="0"/>
                <a:cs typeface="Amazon Ember" panose="020B0603020204020204" pitchFamily="34" charset="0"/>
              </a:defRPr>
            </a:lvl1pPr>
            <a:lvl2pPr marL="342900" indent="0">
              <a:buNone/>
              <a:defRPr sz="4800" b="0" i="0">
                <a:latin typeface="Helvetica" charset="0"/>
                <a:ea typeface="Helvetica" charset="0"/>
                <a:cs typeface="Helvetica" charset="0"/>
              </a:defRPr>
            </a:lvl2pPr>
            <a:lvl3pPr marL="685800" indent="0">
              <a:buNone/>
              <a:defRPr sz="4800" b="0" i="0">
                <a:latin typeface="Helvetica" charset="0"/>
                <a:ea typeface="Helvetica" charset="0"/>
                <a:cs typeface="Helvetica" charset="0"/>
              </a:defRPr>
            </a:lvl3pPr>
            <a:lvl4pPr marL="1028700" indent="0">
              <a:buNone/>
              <a:defRPr sz="4800" b="0" i="0">
                <a:latin typeface="Helvetica" charset="0"/>
                <a:ea typeface="Helvetica" charset="0"/>
                <a:cs typeface="Helvetica" charset="0"/>
              </a:defRPr>
            </a:lvl4pPr>
            <a:lvl5pPr marL="1371600" indent="0">
              <a:buNone/>
              <a:defRPr sz="4800" b="0" i="0">
                <a:latin typeface="Helvetica" charset="0"/>
                <a:ea typeface="Helvetica" charset="0"/>
                <a:cs typeface="Helvetica" charset="0"/>
              </a:defRPr>
            </a:lvl5pPr>
          </a:lstStyle>
          <a:p>
            <a:pPr lvl="0"/>
            <a:r>
              <a:rPr lang="en-US" dirty="0"/>
              <a:t>Click to</a:t>
            </a:r>
            <a:br>
              <a:rPr lang="en-US" dirty="0"/>
            </a:br>
            <a:r>
              <a:rPr lang="en-US" dirty="0"/>
              <a:t>add title here</a:t>
            </a:r>
          </a:p>
        </p:txBody>
      </p:sp>
      <p:sp>
        <p:nvSpPr>
          <p:cNvPr id="10" name="Text Placeholder 9"/>
          <p:cNvSpPr>
            <a:spLocks noGrp="1"/>
          </p:cNvSpPr>
          <p:nvPr>
            <p:ph type="body" sz="quarter" idx="12" hasCustomPrompt="1"/>
          </p:nvPr>
        </p:nvSpPr>
        <p:spPr>
          <a:xfrm>
            <a:off x="457463" y="4236652"/>
            <a:ext cx="6985000" cy="590550"/>
          </a:xfrm>
          <a:prstGeom prst="rect">
            <a:avLst/>
          </a:prstGeom>
        </p:spPr>
        <p:txBody>
          <a:bodyPr/>
          <a:lstStyle>
            <a:lvl1pPr marL="0" indent="0">
              <a:buNone/>
              <a:defRPr sz="1400" b="0" i="0">
                <a:solidFill>
                  <a:schemeClr val="tx1">
                    <a:lumMod val="50000"/>
                    <a:lumOff val="50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342900" indent="0">
              <a:buNone/>
              <a:defRPr sz="1200" b="0" i="0">
                <a:solidFill>
                  <a:schemeClr val="tx1">
                    <a:lumMod val="50000"/>
                    <a:lumOff val="50000"/>
                  </a:schemeClr>
                </a:solidFill>
                <a:latin typeface="Helvetica" charset="0"/>
                <a:ea typeface="Helvetica" charset="0"/>
                <a:cs typeface="Helvetica" charset="0"/>
              </a:defRPr>
            </a:lvl2pPr>
            <a:lvl3pPr marL="685800" indent="0">
              <a:buNone/>
              <a:defRPr sz="1200" b="0" i="0">
                <a:solidFill>
                  <a:schemeClr val="tx1">
                    <a:lumMod val="50000"/>
                    <a:lumOff val="50000"/>
                  </a:schemeClr>
                </a:solidFill>
                <a:latin typeface="Helvetica" charset="0"/>
                <a:ea typeface="Helvetica" charset="0"/>
                <a:cs typeface="Helvetica" charset="0"/>
              </a:defRPr>
            </a:lvl3pPr>
            <a:lvl4pPr marL="1028700" indent="0">
              <a:buNone/>
              <a:defRPr sz="1200" b="0" i="0">
                <a:solidFill>
                  <a:schemeClr val="tx1">
                    <a:lumMod val="50000"/>
                    <a:lumOff val="50000"/>
                  </a:schemeClr>
                </a:solidFill>
                <a:latin typeface="Helvetica" charset="0"/>
                <a:ea typeface="Helvetica" charset="0"/>
                <a:cs typeface="Helvetica" charset="0"/>
              </a:defRPr>
            </a:lvl4pPr>
            <a:lvl5pPr marL="1371600" indent="0">
              <a:buNone/>
              <a:defRPr sz="1200" b="0" i="0">
                <a:solidFill>
                  <a:schemeClr val="tx1">
                    <a:lumMod val="50000"/>
                    <a:lumOff val="50000"/>
                  </a:schemeClr>
                </a:solidFill>
                <a:latin typeface="Helvetica" charset="0"/>
                <a:ea typeface="Helvetica" charset="0"/>
                <a:cs typeface="Helvetica" charset="0"/>
              </a:defRPr>
            </a:lvl5pPr>
          </a:lstStyle>
          <a:p>
            <a:pPr lvl="0"/>
            <a:r>
              <a:rPr lang="en-US" dirty="0"/>
              <a:t>Month Year</a:t>
            </a:r>
          </a:p>
        </p:txBody>
      </p:sp>
    </p:spTree>
    <p:extLst>
      <p:ext uri="{BB962C8B-B14F-4D97-AF65-F5344CB8AC3E}">
        <p14:creationId xmlns:p14="http://schemas.microsoft.com/office/powerpoint/2010/main" val="2120795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ondary Cover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497975" y="1608881"/>
            <a:ext cx="3101513" cy="2593231"/>
          </a:xfrm>
          <a:prstGeom prst="rect">
            <a:avLst/>
          </a:prstGeom>
        </p:spPr>
        <p:txBody>
          <a:bodyPr/>
          <a:lstStyle>
            <a:lvl1pPr marL="0" indent="0">
              <a:buNone/>
              <a:defRPr sz="4500" b="0" i="0" baseline="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3600" b="0" i="0">
                <a:solidFill>
                  <a:schemeClr val="bg1"/>
                </a:solidFill>
                <a:latin typeface="Helvetica Light" charset="0"/>
                <a:ea typeface="Helvetica Light" charset="0"/>
                <a:cs typeface="Helvetica Light" charset="0"/>
              </a:defRPr>
            </a:lvl2pPr>
            <a:lvl3pPr marL="914400" indent="0">
              <a:buNone/>
              <a:defRPr sz="3600" b="0" i="0">
                <a:solidFill>
                  <a:schemeClr val="bg1"/>
                </a:solidFill>
                <a:latin typeface="Helvetica Light" charset="0"/>
                <a:ea typeface="Helvetica Light" charset="0"/>
                <a:cs typeface="Helvetica Light" charset="0"/>
              </a:defRPr>
            </a:lvl3pPr>
            <a:lvl4pPr marL="1371600" indent="0">
              <a:buNone/>
              <a:defRPr sz="3600" b="0" i="0">
                <a:solidFill>
                  <a:schemeClr val="bg1"/>
                </a:solidFill>
                <a:latin typeface="Helvetica Light" charset="0"/>
                <a:ea typeface="Helvetica Light" charset="0"/>
                <a:cs typeface="Helvetica Light" charset="0"/>
              </a:defRPr>
            </a:lvl4pPr>
            <a:lvl5pPr marL="1828800" indent="0">
              <a:buNone/>
              <a:defRPr sz="3600" b="0" i="0">
                <a:solidFill>
                  <a:schemeClr val="bg1"/>
                </a:solidFill>
                <a:latin typeface="Helvetica Light" charset="0"/>
                <a:ea typeface="Helvetica Light" charset="0"/>
                <a:cs typeface="Helvetica Light" charset="0"/>
              </a:defRPr>
            </a:lvl5pPr>
          </a:lstStyle>
          <a:p>
            <a:pPr lvl="0"/>
            <a:r>
              <a:rPr lang="en-US" dirty="0"/>
              <a:t>Click here to add title</a:t>
            </a:r>
          </a:p>
        </p:txBody>
      </p:sp>
    </p:spTree>
    <p:extLst>
      <p:ext uri="{BB962C8B-B14F-4D97-AF65-F5344CB8AC3E}">
        <p14:creationId xmlns:p14="http://schemas.microsoft.com/office/powerpoint/2010/main" val="688396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Quote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746758" y="2166937"/>
            <a:ext cx="7650484" cy="809625"/>
          </a:xfrm>
          <a:prstGeom prst="rect">
            <a:avLst/>
          </a:prstGeom>
        </p:spPr>
        <p:txBody>
          <a:bodyPr/>
          <a:lstStyle>
            <a:lvl1pPr marL="0" indent="0" algn="ctr">
              <a:buNone/>
              <a:defRPr sz="4500" b="0" i="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here to add title</a:t>
            </a:r>
          </a:p>
        </p:txBody>
      </p:sp>
    </p:spTree>
    <p:extLst>
      <p:ext uri="{BB962C8B-B14F-4D97-AF65-F5344CB8AC3E}">
        <p14:creationId xmlns:p14="http://schemas.microsoft.com/office/powerpoint/2010/main" val="397430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Quote Slide">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746758" y="2166937"/>
            <a:ext cx="7650484" cy="809625"/>
          </a:xfrm>
          <a:prstGeom prst="rect">
            <a:avLst/>
          </a:prstGeom>
        </p:spPr>
        <p:txBody>
          <a:bodyPr/>
          <a:lstStyle>
            <a:lvl1pPr marL="0" indent="0" algn="ctr">
              <a:buNone/>
              <a:defRPr sz="4500" b="0" i="0">
                <a:solidFill>
                  <a:schemeClr val="bg1"/>
                </a:solidFill>
                <a:latin typeface="Helvetica Light" charset="0"/>
                <a:ea typeface="Helvetica Light" charset="0"/>
                <a:cs typeface="Helvetica Light" charset="0"/>
              </a:defRPr>
            </a:lvl1pPr>
          </a:lstStyle>
          <a:p>
            <a:pPr lvl="0"/>
            <a:r>
              <a:rPr lang="en-US" dirty="0"/>
              <a:t>Click here to add title</a:t>
            </a:r>
          </a:p>
        </p:txBody>
      </p:sp>
    </p:spTree>
    <p:extLst>
      <p:ext uri="{BB962C8B-B14F-4D97-AF65-F5344CB8AC3E}">
        <p14:creationId xmlns:p14="http://schemas.microsoft.com/office/powerpoint/2010/main" val="191605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add title</a:t>
            </a:r>
          </a:p>
        </p:txBody>
      </p:sp>
      <p:sp>
        <p:nvSpPr>
          <p:cNvPr id="5" name="Chart Placeholder 4"/>
          <p:cNvSpPr>
            <a:spLocks noGrp="1"/>
          </p:cNvSpPr>
          <p:nvPr>
            <p:ph type="chart" sz="quarter" idx="10"/>
          </p:nvPr>
        </p:nvSpPr>
        <p:spPr>
          <a:xfrm>
            <a:off x="628650" y="1583267"/>
            <a:ext cx="3598862" cy="2912533"/>
          </a:xfrm>
          <a:prstGeom prst="rect">
            <a:avLst/>
          </a:prstGeo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sp>
        <p:nvSpPr>
          <p:cNvPr id="7" name="Table Placeholder 6"/>
          <p:cNvSpPr>
            <a:spLocks noGrp="1"/>
          </p:cNvSpPr>
          <p:nvPr>
            <p:ph type="tbl" sz="quarter" idx="11"/>
          </p:nvPr>
        </p:nvSpPr>
        <p:spPr>
          <a:xfrm>
            <a:off x="4665133" y="1583267"/>
            <a:ext cx="3843867" cy="2912533"/>
          </a:xfrm>
          <a:prstGeom prst="rect">
            <a:avLst/>
          </a:prstGeo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sp>
        <p:nvSpPr>
          <p:cNvPr id="8" name="Text Placeholder 3"/>
          <p:cNvSpPr>
            <a:spLocks noGrp="1"/>
          </p:cNvSpPr>
          <p:nvPr>
            <p:ph type="body" sz="quarter" idx="12"/>
          </p:nvPr>
        </p:nvSpPr>
        <p:spPr>
          <a:xfrm>
            <a:off x="628650" y="1012824"/>
            <a:ext cx="7886700" cy="47730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Helvetica Light" charset="0"/>
                <a:ea typeface="Helvetica Light" charset="0"/>
                <a:cs typeface="Helvetica Light" charset="0"/>
              </a:defRPr>
            </a:lvl2pPr>
            <a:lvl3pPr marL="365760" indent="-182880">
              <a:buFont typeface=".AppleSystemUIFont" charset="-120"/>
              <a:buChar char="–"/>
              <a:defRPr sz="1000" b="0" i="0">
                <a:solidFill>
                  <a:schemeClr val="tx1">
                    <a:lumMod val="65000"/>
                    <a:lumOff val="35000"/>
                  </a:schemeClr>
                </a:solidFill>
                <a:latin typeface="Helvetica Light" charset="0"/>
                <a:ea typeface="Helvetica Light" charset="0"/>
                <a:cs typeface="Helvetica Light" charset="0"/>
              </a:defRPr>
            </a:lvl3pPr>
            <a:lvl4pPr marL="548640" indent="-182880">
              <a:buFont typeface="Arial" charset="0"/>
              <a:buChar char="•"/>
              <a:defRPr sz="900" b="0" i="0">
                <a:solidFill>
                  <a:schemeClr val="tx1">
                    <a:lumMod val="65000"/>
                    <a:lumOff val="35000"/>
                  </a:schemeClr>
                </a:solidFill>
                <a:latin typeface="Helvetica Light" charset="0"/>
                <a:ea typeface="Helvetica Light" charset="0"/>
                <a:cs typeface="Helvetica Light" charset="0"/>
              </a:defRPr>
            </a:lvl4pPr>
            <a:lvl5pPr marL="731520" indent="-182880">
              <a:defRPr sz="900" b="0" i="0">
                <a:solidFill>
                  <a:schemeClr val="tx1">
                    <a:lumMod val="65000"/>
                    <a:lumOff val="35000"/>
                  </a:schemeClr>
                </a:solidFill>
                <a:latin typeface="Helvetica Light" charset="0"/>
                <a:ea typeface="Helvetica Light" charset="0"/>
                <a:cs typeface="Helvetica Light" charset="0"/>
              </a:defRPr>
            </a:lvl5pPr>
          </a:lstStyle>
          <a:p>
            <a:pPr lvl="0"/>
            <a:r>
              <a:rPr lang="en-US" dirty="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add title</a:t>
            </a:r>
          </a:p>
        </p:txBody>
      </p:sp>
      <p:sp>
        <p:nvSpPr>
          <p:cNvPr id="4" name="Text Placeholder 3"/>
          <p:cNvSpPr>
            <a:spLocks noGrp="1"/>
          </p:cNvSpPr>
          <p:nvPr>
            <p:ph type="body" sz="quarter" idx="10"/>
          </p:nvPr>
        </p:nvSpPr>
        <p:spPr>
          <a:xfrm>
            <a:off x="628650" y="1012824"/>
            <a:ext cx="7886700"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2478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73859"/>
          </a:xfrm>
          <a:prstGeom prst="rect">
            <a:avLst/>
          </a:prstGeom>
        </p:spPr>
        <p:txBody>
          <a:bodyPr/>
          <a:lstStyle>
            <a:lvl1pPr>
              <a:defRPr lang="en-US" sz="3000" b="0" i="0" kern="120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add title</a:t>
            </a:r>
          </a:p>
        </p:txBody>
      </p:sp>
      <p:sp>
        <p:nvSpPr>
          <p:cNvPr id="4" name="Text Placeholder 3"/>
          <p:cNvSpPr>
            <a:spLocks noGrp="1"/>
          </p:cNvSpPr>
          <p:nvPr>
            <p:ph type="body" sz="quarter" idx="10"/>
          </p:nvPr>
        </p:nvSpPr>
        <p:spPr>
          <a:xfrm>
            <a:off x="628650" y="1012824"/>
            <a:ext cx="3655026"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p:cNvCxnSpPr/>
          <p:nvPr userDrawn="1"/>
        </p:nvCxnSpPr>
        <p:spPr>
          <a:xfrm flipH="1">
            <a:off x="4502710" y="1012824"/>
            <a:ext cx="11625" cy="3174562"/>
          </a:xfrm>
          <a:prstGeom prst="line">
            <a:avLst/>
          </a:prstGeom>
          <a:noFill/>
          <a:ln w="12700" cmpd="sng">
            <a:solidFill>
              <a:schemeClr val="bg1">
                <a:lumMod val="85000"/>
              </a:schemeClr>
            </a:solidFill>
            <a:round/>
            <a:headEnd/>
            <a:tailEnd/>
          </a:ln>
        </p:spPr>
      </p:cxnSp>
      <p:sp>
        <p:nvSpPr>
          <p:cNvPr id="6" name="Text Placeholder 3"/>
          <p:cNvSpPr>
            <a:spLocks noGrp="1"/>
          </p:cNvSpPr>
          <p:nvPr>
            <p:ph type="body" sz="quarter" idx="11"/>
          </p:nvPr>
        </p:nvSpPr>
        <p:spPr>
          <a:xfrm>
            <a:off x="4860324" y="1012824"/>
            <a:ext cx="3655026"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4638"/>
            <a:ext cx="9144000" cy="582097"/>
          </a:xfrm>
          <a:prstGeom prst="rect">
            <a:avLst/>
          </a:prstGeom>
        </p:spPr>
        <p:txBody>
          <a:bodyPr/>
          <a:lstStyle>
            <a:lvl1pPr>
              <a:defRPr lang="en-US" sz="3000" b="0" i="0" kern="1200" dirty="0" smtClean="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add title</a:t>
            </a:r>
          </a:p>
        </p:txBody>
      </p:sp>
      <p:sp>
        <p:nvSpPr>
          <p:cNvPr id="4" name="Text Placeholder 3"/>
          <p:cNvSpPr>
            <a:spLocks noGrp="1"/>
          </p:cNvSpPr>
          <p:nvPr>
            <p:ph type="body" sz="quarter" idx="11"/>
          </p:nvPr>
        </p:nvSpPr>
        <p:spPr>
          <a:xfrm>
            <a:off x="3305947" y="1012824"/>
            <a:ext cx="2559394"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2"/>
          </p:nvPr>
        </p:nvSpPr>
        <p:spPr>
          <a:xfrm>
            <a:off x="6312758" y="1012824"/>
            <a:ext cx="2559394"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3"/>
          </p:nvPr>
        </p:nvSpPr>
        <p:spPr>
          <a:xfrm>
            <a:off x="249709" y="1012824"/>
            <a:ext cx="2559394" cy="2018699"/>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userDrawn="1"/>
        </p:nvCxnSpPr>
        <p:spPr>
          <a:xfrm>
            <a:off x="6086689" y="1031155"/>
            <a:ext cx="18836" cy="3559895"/>
          </a:xfrm>
          <a:prstGeom prst="line">
            <a:avLst/>
          </a:prstGeom>
          <a:noFill/>
          <a:ln w="12700" cmpd="sng">
            <a:solidFill>
              <a:schemeClr val="bg1">
                <a:lumMod val="85000"/>
              </a:schemeClr>
            </a:solidFill>
            <a:round/>
            <a:headEnd/>
            <a:tailEnd/>
          </a:ln>
        </p:spPr>
      </p:cxnSp>
      <p:cxnSp>
        <p:nvCxnSpPr>
          <p:cNvPr id="8" name="Straight Connector 7"/>
          <p:cNvCxnSpPr/>
          <p:nvPr userDrawn="1"/>
        </p:nvCxnSpPr>
        <p:spPr>
          <a:xfrm>
            <a:off x="3057525" y="1031155"/>
            <a:ext cx="18836" cy="3559895"/>
          </a:xfrm>
          <a:prstGeom prst="line">
            <a:avLst/>
          </a:prstGeom>
          <a:noFill/>
          <a:ln w="12700" cmpd="sng">
            <a:solidFill>
              <a:schemeClr val="bg1">
                <a:lumMod val="85000"/>
              </a:schemeClr>
            </a:solidFill>
            <a:round/>
            <a:headEnd/>
            <a:tailEnd/>
          </a:ln>
        </p:spPr>
      </p:cxnSp>
    </p:spTree>
    <p:extLst>
      <p:ext uri="{BB962C8B-B14F-4D97-AF65-F5344CB8AC3E}">
        <p14:creationId xmlns:p14="http://schemas.microsoft.com/office/powerpoint/2010/main" val="77350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Left Copy Right Slide">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9767" y="0"/>
            <a:ext cx="4444608" cy="4764024"/>
          </a:xfrm>
          <a:prstGeom prst="rect">
            <a:avLst/>
          </a:prstGeom>
        </p:spPr>
        <p:txBody>
          <a:bodyPr vert="horz"/>
          <a:lstStyle>
            <a:lvl1pPr>
              <a:defRPr b="0" i="0">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sp>
        <p:nvSpPr>
          <p:cNvPr id="6" name="Text Placeholder 4"/>
          <p:cNvSpPr>
            <a:spLocks noGrp="1"/>
          </p:cNvSpPr>
          <p:nvPr>
            <p:ph type="body" sz="quarter" idx="17" hasCustomPrompt="1"/>
          </p:nvPr>
        </p:nvSpPr>
        <p:spPr>
          <a:xfrm>
            <a:off x="4921251" y="410394"/>
            <a:ext cx="3673475" cy="438150"/>
          </a:xfrm>
          <a:prstGeom prst="rect">
            <a:avLst/>
          </a:prstGeom>
        </p:spPr>
        <p:txBody>
          <a:bodyPr/>
          <a:lstStyle>
            <a:lvl1pPr marL="0" indent="0">
              <a:buNone/>
              <a:defRPr sz="3000" b="0" i="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title</a:t>
            </a:r>
          </a:p>
        </p:txBody>
      </p:sp>
      <p:sp>
        <p:nvSpPr>
          <p:cNvPr id="13" name="Text Placeholder 3"/>
          <p:cNvSpPr>
            <a:spLocks noGrp="1"/>
          </p:cNvSpPr>
          <p:nvPr>
            <p:ph type="body" sz="quarter" idx="18"/>
          </p:nvPr>
        </p:nvSpPr>
        <p:spPr>
          <a:xfrm>
            <a:off x="4921251" y="1004586"/>
            <a:ext cx="3673475" cy="3402657"/>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2440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py Left Image Right Slide">
    <p:spTree>
      <p:nvGrpSpPr>
        <p:cNvPr id="1" name=""/>
        <p:cNvGrpSpPr/>
        <p:nvPr/>
      </p:nvGrpSpPr>
      <p:grpSpPr>
        <a:xfrm>
          <a:off x="0" y="0"/>
          <a:ext cx="0" cy="0"/>
          <a:chOff x="0" y="0"/>
          <a:chExt cx="0" cy="0"/>
        </a:xfrm>
      </p:grpSpPr>
      <p:sp>
        <p:nvSpPr>
          <p:cNvPr id="5" name="Text Placeholder 4"/>
          <p:cNvSpPr>
            <a:spLocks noGrp="1"/>
          </p:cNvSpPr>
          <p:nvPr>
            <p:ph type="body" sz="quarter" idx="16" hasCustomPrompt="1"/>
          </p:nvPr>
        </p:nvSpPr>
        <p:spPr>
          <a:xfrm>
            <a:off x="511810" y="391344"/>
            <a:ext cx="3673475" cy="438150"/>
          </a:xfrm>
          <a:prstGeom prst="rect">
            <a:avLst/>
          </a:prstGeom>
        </p:spPr>
        <p:txBody>
          <a:bodyPr/>
          <a:lstStyle>
            <a:lvl1pPr marL="0" indent="0">
              <a:buNone/>
              <a:defRPr sz="3000" b="0" i="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title</a:t>
            </a:r>
          </a:p>
        </p:txBody>
      </p:sp>
      <p:sp>
        <p:nvSpPr>
          <p:cNvPr id="12" name="Text Placeholder 3"/>
          <p:cNvSpPr>
            <a:spLocks noGrp="1"/>
          </p:cNvSpPr>
          <p:nvPr>
            <p:ph type="body" sz="quarter" idx="17"/>
          </p:nvPr>
        </p:nvSpPr>
        <p:spPr>
          <a:xfrm>
            <a:off x="511809" y="1004586"/>
            <a:ext cx="3673475" cy="3402657"/>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0818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Top 2 Column Bottom Slide">
    <p:spTree>
      <p:nvGrpSpPr>
        <p:cNvPr id="1" name=""/>
        <p:cNvGrpSpPr/>
        <p:nvPr/>
      </p:nvGrpSpPr>
      <p:grpSpPr>
        <a:xfrm>
          <a:off x="0" y="0"/>
          <a:ext cx="0" cy="0"/>
          <a:chOff x="0" y="0"/>
          <a:chExt cx="0" cy="0"/>
        </a:xfrm>
      </p:grpSpPr>
      <p:sp>
        <p:nvSpPr>
          <p:cNvPr id="21" name="Picture Placeholder 2"/>
          <p:cNvSpPr>
            <a:spLocks noGrp="1"/>
          </p:cNvSpPr>
          <p:nvPr>
            <p:ph type="pic" sz="quarter" idx="13"/>
          </p:nvPr>
        </p:nvSpPr>
        <p:spPr>
          <a:xfrm>
            <a:off x="0" y="0"/>
            <a:ext cx="9153768" cy="1984248"/>
          </a:xfrm>
          <a:prstGeom prst="rect">
            <a:avLst/>
          </a:prstGeom>
        </p:spPr>
        <p:txBody>
          <a:bodyPr vert="horz"/>
          <a:lstStyle>
            <a:lvl1pPr>
              <a:defRPr b="0" i="0">
                <a:latin typeface="Amazon Ember" panose="020B0603020204020204" pitchFamily="34" charset="0"/>
                <a:ea typeface="Amazon Ember" panose="020B0603020204020204" pitchFamily="34" charset="0"/>
                <a:cs typeface="Amazon Ember" panose="020B0603020204020204" pitchFamily="34" charset="0"/>
              </a:defRPr>
            </a:lvl1pPr>
          </a:lstStyle>
          <a:p>
            <a:endParaRPr lang="en-US" dirty="0"/>
          </a:p>
        </p:txBody>
      </p:sp>
      <p:sp>
        <p:nvSpPr>
          <p:cNvPr id="8" name="Text Placeholder 4"/>
          <p:cNvSpPr>
            <a:spLocks noGrp="1"/>
          </p:cNvSpPr>
          <p:nvPr>
            <p:ph type="body" sz="quarter" idx="16" hasCustomPrompt="1"/>
          </p:nvPr>
        </p:nvSpPr>
        <p:spPr>
          <a:xfrm>
            <a:off x="0" y="2085647"/>
            <a:ext cx="8971280" cy="438150"/>
          </a:xfrm>
          <a:prstGeom prst="rect">
            <a:avLst/>
          </a:prstGeom>
        </p:spPr>
        <p:txBody>
          <a:bodyPr/>
          <a:lstStyle>
            <a:lvl1pPr marL="0" indent="0" algn="ctr">
              <a:buNone/>
              <a:defRPr sz="3000" b="0" i="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title</a:t>
            </a:r>
          </a:p>
        </p:txBody>
      </p:sp>
      <p:sp>
        <p:nvSpPr>
          <p:cNvPr id="38" name="Text Placeholder 3"/>
          <p:cNvSpPr>
            <a:spLocks noGrp="1"/>
          </p:cNvSpPr>
          <p:nvPr>
            <p:ph type="body" sz="quarter" idx="40"/>
          </p:nvPr>
        </p:nvSpPr>
        <p:spPr>
          <a:xfrm>
            <a:off x="701293" y="2766104"/>
            <a:ext cx="3593629" cy="1710918"/>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3"/>
          <p:cNvSpPr>
            <a:spLocks noGrp="1"/>
          </p:cNvSpPr>
          <p:nvPr>
            <p:ph type="body" sz="quarter" idx="41"/>
          </p:nvPr>
        </p:nvSpPr>
        <p:spPr>
          <a:xfrm>
            <a:off x="4836687" y="2766104"/>
            <a:ext cx="3593629" cy="1710918"/>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2367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Top 3 Column Bottom Slide">
    <p:spTree>
      <p:nvGrpSpPr>
        <p:cNvPr id="1" name=""/>
        <p:cNvGrpSpPr/>
        <p:nvPr/>
      </p:nvGrpSpPr>
      <p:grpSpPr>
        <a:xfrm>
          <a:off x="0" y="0"/>
          <a:ext cx="0" cy="0"/>
          <a:chOff x="0" y="0"/>
          <a:chExt cx="0" cy="0"/>
        </a:xfrm>
      </p:grpSpPr>
      <p:sp>
        <p:nvSpPr>
          <p:cNvPr id="8" name="Text Placeholder 4"/>
          <p:cNvSpPr>
            <a:spLocks noGrp="1"/>
          </p:cNvSpPr>
          <p:nvPr>
            <p:ph type="body" sz="quarter" idx="21" hasCustomPrompt="1"/>
          </p:nvPr>
        </p:nvSpPr>
        <p:spPr>
          <a:xfrm>
            <a:off x="0" y="2074073"/>
            <a:ext cx="9144000" cy="438150"/>
          </a:xfrm>
          <a:prstGeom prst="rect">
            <a:avLst/>
          </a:prstGeom>
        </p:spPr>
        <p:txBody>
          <a:bodyPr/>
          <a:lstStyle>
            <a:lvl1pPr marL="0" indent="0" algn="ctr">
              <a:buNone/>
              <a:defRPr sz="3000" b="0" i="0" baseline="0">
                <a:solidFill>
                  <a:schemeClr val="accent6"/>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add title</a:t>
            </a:r>
          </a:p>
        </p:txBody>
      </p:sp>
      <p:sp>
        <p:nvSpPr>
          <p:cNvPr id="39" name="Text Placeholder 3"/>
          <p:cNvSpPr>
            <a:spLocks noGrp="1"/>
          </p:cNvSpPr>
          <p:nvPr>
            <p:ph type="body" sz="quarter" idx="11"/>
          </p:nvPr>
        </p:nvSpPr>
        <p:spPr>
          <a:xfrm>
            <a:off x="3305947" y="2639553"/>
            <a:ext cx="2559394" cy="1779803"/>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Text Placeholder 3"/>
          <p:cNvSpPr>
            <a:spLocks noGrp="1"/>
          </p:cNvSpPr>
          <p:nvPr>
            <p:ph type="body" sz="quarter" idx="12"/>
          </p:nvPr>
        </p:nvSpPr>
        <p:spPr>
          <a:xfrm>
            <a:off x="6312758" y="2639553"/>
            <a:ext cx="2559394" cy="1779803"/>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Text Placeholder 3"/>
          <p:cNvSpPr>
            <a:spLocks noGrp="1"/>
          </p:cNvSpPr>
          <p:nvPr>
            <p:ph type="body" sz="quarter" idx="13"/>
          </p:nvPr>
        </p:nvSpPr>
        <p:spPr>
          <a:xfrm>
            <a:off x="249709" y="2639553"/>
            <a:ext cx="2559394" cy="1779803"/>
          </a:xfrm>
          <a:prstGeom prst="rect">
            <a:avLst/>
          </a:prstGeom>
        </p:spPr>
        <p:txBody>
          <a:bodyPr/>
          <a:lstStyle>
            <a:lvl1pPr marL="0" indent="0">
              <a:buNone/>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1pPr>
            <a:lvl2pPr marL="171450" indent="-171450">
              <a:buFont typeface="Arial" charset="0"/>
              <a:buChar char="•"/>
              <a:defRPr sz="11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2pPr>
            <a:lvl3pPr marL="365760" indent="-182880">
              <a:buFont typeface=".AppleSystemUIFont" charset="-120"/>
              <a:buChar char="–"/>
              <a:defRPr sz="10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3pPr>
            <a:lvl4pPr marL="548640" indent="-182880">
              <a:buFont typeface="Arial" charset="0"/>
              <a:buChar char="•"/>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4pPr>
            <a:lvl5pPr marL="731520" indent="-182880">
              <a:defRPr sz="900" b="0" i="0">
                <a:solidFill>
                  <a:schemeClr val="tx1">
                    <a:lumMod val="65000"/>
                    <a:lumOff val="35000"/>
                  </a:schemeClr>
                </a:solidFill>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59960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9.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4D11FD-3419-BC43-A0C7-E60077CD1F0B}"/>
              </a:ext>
            </a:extLst>
          </p:cNvPr>
          <p:cNvSpPr/>
          <p:nvPr userDrawn="1"/>
        </p:nvSpPr>
        <p:spPr>
          <a:xfrm flipV="1">
            <a:off x="0" y="2266122"/>
            <a:ext cx="9144000" cy="11146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a:p>
        </p:txBody>
      </p:sp>
      <p:pic>
        <p:nvPicPr>
          <p:cNvPr id="6" name="Picture 5">
            <a:extLst>
              <a:ext uri="{FF2B5EF4-FFF2-40B4-BE49-F238E27FC236}">
                <a16:creationId xmlns:a16="http://schemas.microsoft.com/office/drawing/2014/main" id="{17A607B6-0BB7-A54A-A73D-39EFA75EA88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0130" y="212633"/>
            <a:ext cx="758952" cy="455371"/>
          </a:xfrm>
          <a:prstGeom prst="rect">
            <a:avLst/>
          </a:prstGeom>
        </p:spPr>
      </p:pic>
    </p:spTree>
    <p:extLst>
      <p:ext uri="{BB962C8B-B14F-4D97-AF65-F5344CB8AC3E}">
        <p14:creationId xmlns:p14="http://schemas.microsoft.com/office/powerpoint/2010/main" val="1568798692"/>
      </p:ext>
    </p:extLst>
  </p:cSld>
  <p:clrMap bg1="lt1" tx1="dk1" bg2="lt2" tx2="dk2" accent1="accent1" accent2="accent2" accent3="accent3" accent4="accent4" accent5="accent5" accent6="accent6" hlink="hlink" folHlink="folHlink"/>
  <p:sldLayoutIdLst>
    <p:sldLayoutId id="214748384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792F2-395E-004C-92D1-BA7EBA56A2F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7365" y="4806100"/>
            <a:ext cx="518160" cy="310896"/>
          </a:xfrm>
          <a:prstGeom prst="rect">
            <a:avLst/>
          </a:prstGeom>
        </p:spPr>
      </p:pic>
      <p:sp>
        <p:nvSpPr>
          <p:cNvPr id="8" name="Rectangle 7">
            <a:extLst>
              <a:ext uri="{FF2B5EF4-FFF2-40B4-BE49-F238E27FC236}">
                <a16:creationId xmlns:a16="http://schemas.microsoft.com/office/drawing/2014/main" id="{39134554-CA2E-8D45-884D-D51E5D2E38F7}"/>
              </a:ext>
            </a:extLst>
          </p:cNvPr>
          <p:cNvSpPr/>
          <p:nvPr userDrawn="1"/>
        </p:nvSpPr>
        <p:spPr>
          <a:xfrm flipV="1">
            <a:off x="0" y="4743764"/>
            <a:ext cx="914400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a:p>
        </p:txBody>
      </p:sp>
    </p:spTree>
    <p:extLst>
      <p:ext uri="{BB962C8B-B14F-4D97-AF65-F5344CB8AC3E}">
        <p14:creationId xmlns:p14="http://schemas.microsoft.com/office/powerpoint/2010/main" val="3996575829"/>
      </p:ext>
    </p:extLst>
  </p:cSld>
  <p:clrMap bg1="lt1" tx1="dk1" bg2="lt2" tx2="dk2" accent1="accent1" accent2="accent2" accent3="accent3" accent4="accent4" accent5="accent5" accent6="accent6" hlink="hlink" folHlink="folHlink"/>
  <p:sldLayoutIdLst>
    <p:sldLayoutId id="2147483871" r:id="rId1"/>
    <p:sldLayoutId id="2147483868" r:id="rId2"/>
    <p:sldLayoutId id="2147483869" r:id="rId3"/>
    <p:sldLayoutId id="2147483870" r:id="rId4"/>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19D6BD-965B-A649-A05A-33B3134619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65" y="4806100"/>
            <a:ext cx="518160" cy="310896"/>
          </a:xfrm>
          <a:prstGeom prst="rect">
            <a:avLst/>
          </a:prstGeom>
        </p:spPr>
      </p:pic>
      <p:sp>
        <p:nvSpPr>
          <p:cNvPr id="11" name="Rectangle 10">
            <a:extLst>
              <a:ext uri="{FF2B5EF4-FFF2-40B4-BE49-F238E27FC236}">
                <a16:creationId xmlns:a16="http://schemas.microsoft.com/office/drawing/2014/main" id="{C479F7D7-80B5-C54D-A29F-5C2A97D22F8F}"/>
              </a:ext>
            </a:extLst>
          </p:cNvPr>
          <p:cNvSpPr/>
          <p:nvPr userDrawn="1"/>
        </p:nvSpPr>
        <p:spPr>
          <a:xfrm flipV="1">
            <a:off x="0" y="4743764"/>
            <a:ext cx="914400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a:p>
        </p:txBody>
      </p:sp>
    </p:spTree>
    <p:extLst>
      <p:ext uri="{BB962C8B-B14F-4D97-AF65-F5344CB8AC3E}">
        <p14:creationId xmlns:p14="http://schemas.microsoft.com/office/powerpoint/2010/main" val="2100698616"/>
      </p:ext>
    </p:extLst>
  </p:cSld>
  <p:clrMap bg1="lt1" tx1="dk1" bg2="lt2" tx2="dk2" accent1="accent1" accent2="accent2" accent3="accent3" accent4="accent4" accent5="accent5" accent6="accent6" hlink="hlink" folHlink="folHlink"/>
  <p:sldLayoutIdLst>
    <p:sldLayoutId id="2147483852"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9B7D4C-CC27-1D4D-B13F-9F67A4963B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65" y="4806100"/>
            <a:ext cx="518160" cy="310896"/>
          </a:xfrm>
          <a:prstGeom prst="rect">
            <a:avLst/>
          </a:prstGeom>
        </p:spPr>
      </p:pic>
      <p:sp>
        <p:nvSpPr>
          <p:cNvPr id="11" name="Rectangle 10">
            <a:extLst>
              <a:ext uri="{FF2B5EF4-FFF2-40B4-BE49-F238E27FC236}">
                <a16:creationId xmlns:a16="http://schemas.microsoft.com/office/drawing/2014/main" id="{E3C6E101-4178-A040-A60C-D1D57E8B8CBE}"/>
              </a:ext>
            </a:extLst>
          </p:cNvPr>
          <p:cNvSpPr/>
          <p:nvPr userDrawn="1"/>
        </p:nvSpPr>
        <p:spPr>
          <a:xfrm flipV="1">
            <a:off x="0" y="4743764"/>
            <a:ext cx="914400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a:p>
        </p:txBody>
      </p:sp>
    </p:spTree>
    <p:extLst>
      <p:ext uri="{BB962C8B-B14F-4D97-AF65-F5344CB8AC3E}">
        <p14:creationId xmlns:p14="http://schemas.microsoft.com/office/powerpoint/2010/main" val="1210636483"/>
      </p:ext>
    </p:extLst>
  </p:cSld>
  <p:clrMap bg1="lt1" tx1="dk1" bg2="lt2" tx2="dk2" accent1="accent1" accent2="accent2" accent3="accent3" accent4="accent4" accent5="accent5" accent6="accent6" hlink="hlink" folHlink="folHlink"/>
  <p:sldLayoutIdLst>
    <p:sldLayoutId id="2147483862"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7602AE-785D-1E44-B45B-DF50885E5F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365" y="4806100"/>
            <a:ext cx="518160" cy="310896"/>
          </a:xfrm>
          <a:prstGeom prst="rect">
            <a:avLst/>
          </a:prstGeom>
        </p:spPr>
      </p:pic>
      <p:sp>
        <p:nvSpPr>
          <p:cNvPr id="14" name="Rectangle 13">
            <a:extLst>
              <a:ext uri="{FF2B5EF4-FFF2-40B4-BE49-F238E27FC236}">
                <a16:creationId xmlns:a16="http://schemas.microsoft.com/office/drawing/2014/main" id="{99DC093F-BD91-C74D-BB25-6DCD6016FD8C}"/>
              </a:ext>
            </a:extLst>
          </p:cNvPr>
          <p:cNvSpPr/>
          <p:nvPr userDrawn="1"/>
        </p:nvSpPr>
        <p:spPr>
          <a:xfrm rot="5400000">
            <a:off x="3851174" y="3579658"/>
            <a:ext cx="140057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a:p>
        </p:txBody>
      </p:sp>
    </p:spTree>
    <p:extLst>
      <p:ext uri="{BB962C8B-B14F-4D97-AF65-F5344CB8AC3E}">
        <p14:creationId xmlns:p14="http://schemas.microsoft.com/office/powerpoint/2010/main" val="94172865"/>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pic>
        <p:nvPicPr>
          <p:cNvPr id="10" name="Picture 9">
            <a:extLst>
              <a:ext uri="{FF2B5EF4-FFF2-40B4-BE49-F238E27FC236}">
                <a16:creationId xmlns:a16="http://schemas.microsoft.com/office/drawing/2014/main" id="{D64CC3E1-74F4-EC4B-823D-A45AB967878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365" y="4806100"/>
            <a:ext cx="518160" cy="310896"/>
          </a:xfrm>
          <a:prstGeom prst="rect">
            <a:avLst/>
          </a:prstGeom>
        </p:spPr>
      </p:pic>
      <p:sp>
        <p:nvSpPr>
          <p:cNvPr id="11" name="Rectangle 10">
            <a:extLst>
              <a:ext uri="{FF2B5EF4-FFF2-40B4-BE49-F238E27FC236}">
                <a16:creationId xmlns:a16="http://schemas.microsoft.com/office/drawing/2014/main" id="{EB67CA98-C6D2-D647-A50D-C87DC4A86540}"/>
              </a:ext>
            </a:extLst>
          </p:cNvPr>
          <p:cNvSpPr/>
          <p:nvPr userDrawn="1"/>
        </p:nvSpPr>
        <p:spPr>
          <a:xfrm rot="5400000">
            <a:off x="5386403" y="3563646"/>
            <a:ext cx="140057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b="1" dirty="0"/>
          </a:p>
        </p:txBody>
      </p:sp>
      <p:sp>
        <p:nvSpPr>
          <p:cNvPr id="12" name="Rectangle 11">
            <a:extLst>
              <a:ext uri="{FF2B5EF4-FFF2-40B4-BE49-F238E27FC236}">
                <a16:creationId xmlns:a16="http://schemas.microsoft.com/office/drawing/2014/main" id="{13EC1CCF-C40C-6047-84F6-730130226550}"/>
              </a:ext>
            </a:extLst>
          </p:cNvPr>
          <p:cNvSpPr/>
          <p:nvPr userDrawn="1"/>
        </p:nvSpPr>
        <p:spPr>
          <a:xfrm rot="5400000">
            <a:off x="2367163" y="3563647"/>
            <a:ext cx="1400570" cy="457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b="1" dirty="0"/>
          </a:p>
        </p:txBody>
      </p:sp>
    </p:spTree>
    <p:extLst>
      <p:ext uri="{BB962C8B-B14F-4D97-AF65-F5344CB8AC3E}">
        <p14:creationId xmlns:p14="http://schemas.microsoft.com/office/powerpoint/2010/main" val="39709239"/>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726069"/>
      </p:ext>
    </p:extLst>
  </p:cSld>
  <p:clrMap bg1="lt1" tx1="dk1" bg2="lt2" tx2="dk2" accent1="accent1" accent2="accent2" accent3="accent3" accent4="accent4" accent5="accent5" accent6="accent6" hlink="hlink" folHlink="folHlink"/>
  <p:sldLayoutIdLst>
    <p:sldLayoutId id="21474838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spTree>
    <p:extLst>
      <p:ext uri="{BB962C8B-B14F-4D97-AF65-F5344CB8AC3E}">
        <p14:creationId xmlns:p14="http://schemas.microsoft.com/office/powerpoint/2010/main" val="1664995190"/>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3"/>
          <a:stretch>
            <a:fillRect/>
          </a:stretch>
        </p:blipFill>
        <p:spPr>
          <a:xfrm>
            <a:off x="2451100" y="2038449"/>
            <a:ext cx="4229100" cy="1009650"/>
          </a:xfrm>
          <a:prstGeom prst="rect">
            <a:avLst/>
          </a:prstGeom>
        </p:spPr>
      </p:pic>
    </p:spTree>
    <p:extLst>
      <p:ext uri="{BB962C8B-B14F-4D97-AF65-F5344CB8AC3E}">
        <p14:creationId xmlns:p14="http://schemas.microsoft.com/office/powerpoint/2010/main" val="67321414"/>
      </p:ext>
    </p:extLst>
  </p:cSld>
  <p:clrMap bg1="lt1" tx1="dk1" bg2="lt2" tx2="dk2" accent1="accent1" accent2="accent2" accent3="accent3" accent4="accent4" accent5="accent5" accent6="accent6" hlink="hlink" folHlink="folHlink"/>
  <p:sldLayoutIdLst>
    <p:sldLayoutId id="2147483867" r:id="rId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3.svg"/><Relationship Id="rId10" Type="http://schemas.openxmlformats.org/officeDocument/2006/relationships/image" Target="../media/image25.svg"/><Relationship Id="rId4" Type="http://schemas.openxmlformats.org/officeDocument/2006/relationships/image" Target="../media/image12.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jayyeras/amazon-connect-integration-guide"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hyperlink" Target="https://s3.amazonaws.com/awsmp-loadforms/SaaS%20Seller%20Integration%20Guide.pdf" TargetMode="External"/><Relationship Id="rId3" Type="http://schemas.openxmlformats.org/officeDocument/2006/relationships/hyperlink" Target="http://awsmp-loadforms.s3.amazonaws.com/AWS_Marketplace_-_Seller_Guide.pdf" TargetMode="External"/><Relationship Id="rId7" Type="http://schemas.openxmlformats.org/officeDocument/2006/relationships/hyperlink" Target="mailto:aws-marketplace-seller-ops@amazon.com?subject=Create%20a%20new%20list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hyperlink" Target="https://aws.amazon.com/marketplace/management/products/" TargetMode="External"/><Relationship Id="rId5" Type="http://schemas.openxmlformats.org/officeDocument/2006/relationships/hyperlink" Target="https://s3.amazonaws.com/awsmp-loadforms/AWS_Marketplace_for_Desktop_Apps_Vendor_Guide.pdf" TargetMode="External"/><Relationship Id="rId4" Type="http://schemas.openxmlformats.org/officeDocument/2006/relationships/hyperlink" Target="https://aws.amazon.com/marketplace/management/register/" TargetMode="External"/><Relationship Id="rId9" Type="http://schemas.openxmlformats.org/officeDocument/2006/relationships/hyperlink" Target="https://aws.amazon.com/marketplace/management/signi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aws/amazon-connect-stream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kinesis/data-analytics/"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docs.aws.amazon.com/kinesis/latest/dev/kinesis-record-processor-app.html" TargetMode="External"/><Relationship Id="rId4" Type="http://schemas.openxmlformats.org/officeDocument/2006/relationships/hyperlink" Target="http://docs.aws.amazon.com/kinesis/latest/dev/kinesis-using-api-java.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sv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svg"/><Relationship Id="rId9" Type="http://schemas.openxmlformats.org/officeDocument/2006/relationships/image" Target="../media/image16.sv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2.png"/><Relationship Id="rId5" Type="http://schemas.openxmlformats.org/officeDocument/2006/relationships/image" Target="../media/image13.svg"/><Relationship Id="rId15" Type="http://schemas.openxmlformats.org/officeDocument/2006/relationships/image" Target="../media/image29.png"/><Relationship Id="rId10" Type="http://schemas.openxmlformats.org/officeDocument/2006/relationships/image" Target="../media/image25.svg"/><Relationship Id="rId4" Type="http://schemas.openxmlformats.org/officeDocument/2006/relationships/image" Target="../media/image12.png"/><Relationship Id="rId9" Type="http://schemas.openxmlformats.org/officeDocument/2006/relationships/image" Target="../media/image24.png"/><Relationship Id="rId1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57B4FA-DEC1-0A4E-9708-0B19E320B527}"/>
              </a:ext>
            </a:extLst>
          </p:cNvPr>
          <p:cNvSpPr>
            <a:spLocks noGrp="1"/>
          </p:cNvSpPr>
          <p:nvPr>
            <p:ph type="body" sz="quarter" idx="11"/>
          </p:nvPr>
        </p:nvSpPr>
        <p:spPr>
          <a:xfrm>
            <a:off x="457461" y="2516187"/>
            <a:ext cx="8021637" cy="1588439"/>
          </a:xfrm>
        </p:spPr>
        <p:txBody>
          <a:bodyPr/>
          <a:lstStyle/>
          <a:p>
            <a:r>
              <a:rPr lang="en-US" dirty="0">
                <a:solidFill>
                  <a:schemeClr val="tx1">
                    <a:lumMod val="50000"/>
                    <a:lumOff val="50000"/>
                  </a:schemeClr>
                </a:solidFill>
              </a:rPr>
              <a:t>ISV Partner Onboarding</a:t>
            </a:r>
          </a:p>
        </p:txBody>
      </p:sp>
      <p:sp>
        <p:nvSpPr>
          <p:cNvPr id="3" name="Text Placeholder 2">
            <a:extLst>
              <a:ext uri="{FF2B5EF4-FFF2-40B4-BE49-F238E27FC236}">
                <a16:creationId xmlns:a16="http://schemas.microsoft.com/office/drawing/2014/main" id="{8E91EBEC-0CD5-8B45-8A83-1508611DD579}"/>
              </a:ext>
            </a:extLst>
          </p:cNvPr>
          <p:cNvSpPr>
            <a:spLocks noGrp="1"/>
          </p:cNvSpPr>
          <p:nvPr>
            <p:ph type="body" sz="quarter" idx="12"/>
          </p:nvPr>
        </p:nvSpPr>
        <p:spPr/>
        <p:txBody>
          <a:bodyPr/>
          <a:lstStyle/>
          <a:p>
            <a:r>
              <a:rPr lang="en-US" dirty="0"/>
              <a:t>April 2018</a:t>
            </a:r>
          </a:p>
        </p:txBody>
      </p:sp>
      <p:sp>
        <p:nvSpPr>
          <p:cNvPr id="4" name="Text Placeholder 1">
            <a:extLst>
              <a:ext uri="{FF2B5EF4-FFF2-40B4-BE49-F238E27FC236}">
                <a16:creationId xmlns:a16="http://schemas.microsoft.com/office/drawing/2014/main" id="{B9943D6A-95CF-1147-8078-F23F1310E6F8}"/>
              </a:ext>
            </a:extLst>
          </p:cNvPr>
          <p:cNvSpPr txBox="1">
            <a:spLocks/>
          </p:cNvSpPr>
          <p:nvPr/>
        </p:nvSpPr>
        <p:spPr>
          <a:xfrm>
            <a:off x="457461" y="1409435"/>
            <a:ext cx="8021637" cy="974726"/>
          </a:xfrm>
          <a:prstGeom prst="rect">
            <a:avLst/>
          </a:prstGeom>
        </p:spPr>
        <p:txBody>
          <a:bodyPr/>
          <a:lstStyle>
            <a:lvl1pPr marL="0" indent="0" algn="l" defTabSz="342900" rtl="0" eaLnBrk="1" latinLnBrk="0" hangingPunct="1">
              <a:spcBef>
                <a:spcPct val="20000"/>
              </a:spcBef>
              <a:buFont typeface="Arial"/>
              <a:buNone/>
              <a:defRPr sz="4800" b="0" i="0" kern="1200" baseline="0">
                <a:solidFill>
                  <a:srgbClr val="FF9900"/>
                </a:solidFill>
                <a:latin typeface="Amazon Ember" panose="020B0603020204020204" pitchFamily="34" charset="0"/>
                <a:ea typeface="Amazon Ember" panose="020B0603020204020204" pitchFamily="34" charset="0"/>
                <a:cs typeface="Amazon Ember" panose="020B0603020204020204" pitchFamily="34" charset="0"/>
              </a:defRPr>
            </a:lvl1pPr>
            <a:lvl2pPr marL="342900" indent="0" algn="l" defTabSz="342900" rtl="0" eaLnBrk="1" latinLnBrk="0" hangingPunct="1">
              <a:spcBef>
                <a:spcPct val="20000"/>
              </a:spcBef>
              <a:buFont typeface="Arial"/>
              <a:buNone/>
              <a:defRPr sz="4800" b="0" i="0" kern="1200">
                <a:solidFill>
                  <a:schemeClr val="tx1"/>
                </a:solidFill>
                <a:latin typeface="Helvetica" charset="0"/>
                <a:ea typeface="Helvetica" charset="0"/>
                <a:cs typeface="Helvetica" charset="0"/>
              </a:defRPr>
            </a:lvl2pPr>
            <a:lvl3pPr marL="685800" indent="0" algn="l" defTabSz="342900" rtl="0" eaLnBrk="1" latinLnBrk="0" hangingPunct="1">
              <a:spcBef>
                <a:spcPct val="20000"/>
              </a:spcBef>
              <a:buFont typeface="Arial"/>
              <a:buNone/>
              <a:defRPr sz="4800" b="0" i="0" kern="1200">
                <a:solidFill>
                  <a:schemeClr val="tx1"/>
                </a:solidFill>
                <a:latin typeface="Helvetica" charset="0"/>
                <a:ea typeface="Helvetica" charset="0"/>
                <a:cs typeface="Helvetica" charset="0"/>
              </a:defRPr>
            </a:lvl3pPr>
            <a:lvl4pPr marL="1028700" indent="0" algn="l" defTabSz="342900" rtl="0" eaLnBrk="1" latinLnBrk="0" hangingPunct="1">
              <a:spcBef>
                <a:spcPct val="20000"/>
              </a:spcBef>
              <a:buFont typeface="Arial"/>
              <a:buNone/>
              <a:defRPr sz="4800" b="0" i="0" kern="1200">
                <a:solidFill>
                  <a:schemeClr val="tx1"/>
                </a:solidFill>
                <a:latin typeface="Helvetica" charset="0"/>
                <a:ea typeface="Helvetica" charset="0"/>
                <a:cs typeface="Helvetica" charset="0"/>
              </a:defRPr>
            </a:lvl4pPr>
            <a:lvl5pPr marL="1371600" indent="0" algn="l" defTabSz="342900" rtl="0" eaLnBrk="1" latinLnBrk="0" hangingPunct="1">
              <a:spcBef>
                <a:spcPct val="20000"/>
              </a:spcBef>
              <a:buFont typeface="Arial"/>
              <a:buNone/>
              <a:defRPr sz="4800" b="0" i="0" kern="1200">
                <a:solidFill>
                  <a:schemeClr val="tx1"/>
                </a:solidFill>
                <a:latin typeface="Helvetica" charset="0"/>
                <a:ea typeface="Helvetica" charset="0"/>
                <a:cs typeface="Helvetica"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t>Amazon Connect</a:t>
            </a:r>
          </a:p>
        </p:txBody>
      </p:sp>
    </p:spTree>
    <p:extLst>
      <p:ext uri="{BB962C8B-B14F-4D97-AF65-F5344CB8AC3E}">
        <p14:creationId xmlns:p14="http://schemas.microsoft.com/office/powerpoint/2010/main" val="656015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F73E-FB63-7241-813A-BE675D7A04B9}"/>
              </a:ext>
            </a:extLst>
          </p:cNvPr>
          <p:cNvSpPr>
            <a:spLocks noGrp="1"/>
          </p:cNvSpPr>
          <p:nvPr>
            <p:ph type="title"/>
          </p:nvPr>
        </p:nvSpPr>
        <p:spPr/>
        <p:txBody>
          <a:bodyPr/>
          <a:lstStyle/>
          <a:p>
            <a:r>
              <a:rPr lang="en-US" dirty="0"/>
              <a:t>Scenario 3</a:t>
            </a:r>
          </a:p>
        </p:txBody>
      </p:sp>
      <p:grpSp>
        <p:nvGrpSpPr>
          <p:cNvPr id="65" name="Group 64">
            <a:extLst>
              <a:ext uri="{FF2B5EF4-FFF2-40B4-BE49-F238E27FC236}">
                <a16:creationId xmlns:a16="http://schemas.microsoft.com/office/drawing/2014/main" id="{385F3275-6AC4-7044-A085-06D3C820357F}"/>
              </a:ext>
            </a:extLst>
          </p:cNvPr>
          <p:cNvGrpSpPr/>
          <p:nvPr/>
        </p:nvGrpSpPr>
        <p:grpSpPr>
          <a:xfrm>
            <a:off x="6995376" y="2135793"/>
            <a:ext cx="1897122" cy="746827"/>
            <a:chOff x="7003441" y="1950881"/>
            <a:chExt cx="1897122" cy="746827"/>
          </a:xfrm>
        </p:grpSpPr>
        <p:sp>
          <p:nvSpPr>
            <p:cNvPr id="61" name="TextBox 60">
              <a:extLst>
                <a:ext uri="{FF2B5EF4-FFF2-40B4-BE49-F238E27FC236}">
                  <a16:creationId xmlns:a16="http://schemas.microsoft.com/office/drawing/2014/main" id="{741FA640-E33A-CD4C-A4AF-373B0A577292}"/>
                </a:ext>
              </a:extLst>
            </p:cNvPr>
            <p:cNvSpPr txBox="1"/>
            <p:nvPr/>
          </p:nvSpPr>
          <p:spPr>
            <a:xfrm>
              <a:off x="7003441" y="2451487"/>
              <a:ext cx="1895287" cy="246221"/>
            </a:xfrm>
            <a:prstGeom prst="rect">
              <a:avLst/>
            </a:prstGeom>
            <a:solidFill>
              <a:schemeClr val="accent4">
                <a:lumMod val="75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Solution Space</a:t>
              </a:r>
            </a:p>
          </p:txBody>
        </p:sp>
        <p:sp>
          <p:nvSpPr>
            <p:cNvPr id="62" name="TextBox 61">
              <a:extLst>
                <a:ext uri="{FF2B5EF4-FFF2-40B4-BE49-F238E27FC236}">
                  <a16:creationId xmlns:a16="http://schemas.microsoft.com/office/drawing/2014/main" id="{32482C32-740D-D647-9FA5-4994E14FB219}"/>
                </a:ext>
              </a:extLst>
            </p:cNvPr>
            <p:cNvSpPr txBox="1"/>
            <p:nvPr/>
          </p:nvSpPr>
          <p:spPr>
            <a:xfrm>
              <a:off x="7007756" y="2211225"/>
              <a:ext cx="1892807" cy="246221"/>
            </a:xfrm>
            <a:prstGeom prst="rect">
              <a:avLst/>
            </a:prstGeom>
            <a:solidFill>
              <a:schemeClr val="accent5">
                <a:lumMod val="50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Quick Start    </a:t>
              </a:r>
            </a:p>
          </p:txBody>
        </p:sp>
        <p:sp>
          <p:nvSpPr>
            <p:cNvPr id="64" name="TextBox 63">
              <a:extLst>
                <a:ext uri="{FF2B5EF4-FFF2-40B4-BE49-F238E27FC236}">
                  <a16:creationId xmlns:a16="http://schemas.microsoft.com/office/drawing/2014/main" id="{AF6B2ED0-F5BA-014C-AF22-FD6C946EF26C}"/>
                </a:ext>
              </a:extLst>
            </p:cNvPr>
            <p:cNvSpPr txBox="1"/>
            <p:nvPr/>
          </p:nvSpPr>
          <p:spPr>
            <a:xfrm>
              <a:off x="7007411" y="1950881"/>
              <a:ext cx="1892807" cy="246221"/>
            </a:xfrm>
            <a:prstGeom prst="rect">
              <a:avLst/>
            </a:prstGeom>
            <a:solidFill>
              <a:schemeClr val="bg1"/>
            </a:solidFill>
            <a:ln>
              <a:solidFill>
                <a:schemeClr val="tx1"/>
              </a:solidFill>
            </a:ln>
          </p:spPr>
          <p:txBody>
            <a:bodyPr wrap="square" lIns="0" tIns="0" rIns="0" bIns="0" rtlCol="0" anchor="ctr" anchorCtr="0">
              <a:noAutofit/>
            </a:bodyPr>
            <a:lstStyle/>
            <a:p>
              <a:pPr algn="ctr"/>
              <a:r>
                <a:rPr lang="en-US" sz="1600" dirty="0">
                  <a:latin typeface="Amazon Ember" panose="02000000000000000000" pitchFamily="2" charset="0"/>
                  <a:ea typeface="Amazon Ember" panose="02000000000000000000" pitchFamily="2" charset="0"/>
                </a:rPr>
                <a:t>LEGEND</a:t>
              </a:r>
            </a:p>
          </p:txBody>
        </p:sp>
      </p:grpSp>
      <p:sp>
        <p:nvSpPr>
          <p:cNvPr id="44" name="Rounded Rectangle 43">
            <a:extLst>
              <a:ext uri="{FF2B5EF4-FFF2-40B4-BE49-F238E27FC236}">
                <a16:creationId xmlns:a16="http://schemas.microsoft.com/office/drawing/2014/main" id="{20EDE1AB-1D7A-3B47-BA10-99F700A54866}"/>
              </a:ext>
            </a:extLst>
          </p:cNvPr>
          <p:cNvSpPr/>
          <p:nvPr/>
        </p:nvSpPr>
        <p:spPr>
          <a:xfrm>
            <a:off x="1546787" y="1351722"/>
            <a:ext cx="1960941" cy="2313829"/>
          </a:xfrm>
          <a:prstGeom prst="roundRect">
            <a:avLst>
              <a:gd name="adj" fmla="val 9818"/>
            </a:avLst>
          </a:prstGeom>
          <a:solidFill>
            <a:schemeClr val="accent2">
              <a:alpha val="25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p:txBody>
      </p:sp>
      <p:sp>
        <p:nvSpPr>
          <p:cNvPr id="47" name="Rounded Rectangle 46">
            <a:extLst>
              <a:ext uri="{FF2B5EF4-FFF2-40B4-BE49-F238E27FC236}">
                <a16:creationId xmlns:a16="http://schemas.microsoft.com/office/drawing/2014/main" id="{1F7CC52A-C2A2-7747-84F2-3FD4AFFF543D}"/>
              </a:ext>
            </a:extLst>
          </p:cNvPr>
          <p:cNvSpPr/>
          <p:nvPr/>
        </p:nvSpPr>
        <p:spPr>
          <a:xfrm>
            <a:off x="305910" y="1078633"/>
            <a:ext cx="3427361" cy="29916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r>
              <a:rPr lang="en-US" dirty="0">
                <a:solidFill>
                  <a:schemeClr val="tx1"/>
                </a:solidFill>
                <a:latin typeface="Amazon Ember" charset="0"/>
                <a:ea typeface="Amazon Ember" charset="0"/>
                <a:cs typeface="Amazon Ember" charset="0"/>
              </a:rPr>
              <a:t>AWS Region</a:t>
            </a:r>
          </a:p>
        </p:txBody>
      </p:sp>
      <p:pic>
        <p:nvPicPr>
          <p:cNvPr id="48" name="Picture 47">
            <a:extLst>
              <a:ext uri="{FF2B5EF4-FFF2-40B4-BE49-F238E27FC236}">
                <a16:creationId xmlns:a16="http://schemas.microsoft.com/office/drawing/2014/main" id="{9470C544-AFE7-504C-BE83-CED789016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85" y="786619"/>
            <a:ext cx="739291" cy="482593"/>
          </a:xfrm>
          <a:prstGeom prst="rect">
            <a:avLst/>
          </a:prstGeom>
        </p:spPr>
      </p:pic>
      <p:sp>
        <p:nvSpPr>
          <p:cNvPr id="50" name="Rounded Rectangle 49">
            <a:extLst>
              <a:ext uri="{FF2B5EF4-FFF2-40B4-BE49-F238E27FC236}">
                <a16:creationId xmlns:a16="http://schemas.microsoft.com/office/drawing/2014/main" id="{A0EC20B1-09AE-2843-B3DC-5F57A5066530}"/>
              </a:ext>
            </a:extLst>
          </p:cNvPr>
          <p:cNvSpPr/>
          <p:nvPr/>
        </p:nvSpPr>
        <p:spPr>
          <a:xfrm>
            <a:off x="4454584" y="1083840"/>
            <a:ext cx="2447148" cy="299172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69" name="TextBox 68">
            <a:extLst>
              <a:ext uri="{FF2B5EF4-FFF2-40B4-BE49-F238E27FC236}">
                <a16:creationId xmlns:a16="http://schemas.microsoft.com/office/drawing/2014/main" id="{A0F1DD58-45E6-A64D-96BD-BEF1F1D73737}"/>
              </a:ext>
            </a:extLst>
          </p:cNvPr>
          <p:cNvSpPr txBox="1"/>
          <p:nvPr/>
        </p:nvSpPr>
        <p:spPr>
          <a:xfrm>
            <a:off x="499314" y="2958867"/>
            <a:ext cx="693165" cy="307777"/>
          </a:xfrm>
          <a:prstGeom prst="rect">
            <a:avLst/>
          </a:prstGeom>
          <a:solidFill>
            <a:schemeClr val="accent4">
              <a:lumMod val="75000"/>
            </a:schemeClr>
          </a:solidFill>
        </p:spPr>
        <p:txBody>
          <a:bodyPr wrap="square" lIns="0" tIns="0" rIns="0" bIns="0" rtlCol="0" anchor="ctr" anchorCtr="0">
            <a:spAutoFit/>
          </a:bodyPr>
          <a:lstStyle/>
          <a:p>
            <a:pPr algn="ctr"/>
            <a:r>
              <a:rPr lang="en-US" sz="1000" dirty="0">
                <a:solidFill>
                  <a:schemeClr val="bg1"/>
                </a:solidFill>
                <a:latin typeface="Amazon Ember" panose="02000000000000000000" pitchFamily="2" charset="0"/>
                <a:ea typeface="Amazon Ember" panose="02000000000000000000" pitchFamily="2" charset="0"/>
              </a:rPr>
              <a:t>Amazon Connect</a:t>
            </a:r>
          </a:p>
        </p:txBody>
      </p:sp>
      <p:pic>
        <p:nvPicPr>
          <p:cNvPr id="70" name="Graphic 69">
            <a:extLst>
              <a:ext uri="{FF2B5EF4-FFF2-40B4-BE49-F238E27FC236}">
                <a16:creationId xmlns:a16="http://schemas.microsoft.com/office/drawing/2014/main" id="{87A79548-D905-DB4A-AB0C-8DEA4846D4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261" y="1913818"/>
            <a:ext cx="1321325" cy="1321325"/>
          </a:xfrm>
          <a:prstGeom prst="rect">
            <a:avLst/>
          </a:prstGeom>
        </p:spPr>
      </p:pic>
      <p:pic>
        <p:nvPicPr>
          <p:cNvPr id="71" name="Picture 70">
            <a:extLst>
              <a:ext uri="{FF2B5EF4-FFF2-40B4-BE49-F238E27FC236}">
                <a16:creationId xmlns:a16="http://schemas.microsoft.com/office/drawing/2014/main" id="{4E2076CD-C0B9-444D-B51A-CDD8953EB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534" y="2063490"/>
            <a:ext cx="472957" cy="491505"/>
          </a:xfrm>
          <a:prstGeom prst="rect">
            <a:avLst/>
          </a:prstGeom>
        </p:spPr>
      </p:pic>
      <p:sp>
        <p:nvSpPr>
          <p:cNvPr id="72" name="TextBox 71">
            <a:extLst>
              <a:ext uri="{FF2B5EF4-FFF2-40B4-BE49-F238E27FC236}">
                <a16:creationId xmlns:a16="http://schemas.microsoft.com/office/drawing/2014/main" id="{A84D095D-D2D9-D347-8D0A-30797B08969B}"/>
              </a:ext>
            </a:extLst>
          </p:cNvPr>
          <p:cNvSpPr txBox="1"/>
          <p:nvPr/>
        </p:nvSpPr>
        <p:spPr>
          <a:xfrm>
            <a:off x="2643398" y="2579605"/>
            <a:ext cx="783718" cy="353024"/>
          </a:xfrm>
          <a:prstGeom prst="rect">
            <a:avLst/>
          </a:prstGeom>
          <a:solidFill>
            <a:schemeClr val="accent5">
              <a:lumMod val="50000"/>
            </a:schemeClr>
          </a:solidFill>
        </p:spPr>
        <p:txBody>
          <a:bodyPr wrap="square" rtlCol="0" anchor="ctr" anchorCtr="0">
            <a:noAutofit/>
          </a:bodyPr>
          <a:lstStyle/>
          <a:p>
            <a:pPr algn="ctr"/>
            <a:r>
              <a:rPr lang="en-US" sz="1000" dirty="0">
                <a:solidFill>
                  <a:schemeClr val="bg1"/>
                </a:solidFill>
                <a:latin typeface="Amazon Ember" charset="0"/>
                <a:ea typeface="Amazon Ember" charset="0"/>
                <a:cs typeface="Amazon Ember" charset="0"/>
              </a:rPr>
              <a:t>Lambda Functions</a:t>
            </a:r>
          </a:p>
        </p:txBody>
      </p:sp>
      <p:sp>
        <p:nvSpPr>
          <p:cNvPr id="73" name="TextBox 72">
            <a:extLst>
              <a:ext uri="{FF2B5EF4-FFF2-40B4-BE49-F238E27FC236}">
                <a16:creationId xmlns:a16="http://schemas.microsoft.com/office/drawing/2014/main" id="{ADDD645E-247F-854E-9D25-AED6CBAC7F59}"/>
              </a:ext>
            </a:extLst>
          </p:cNvPr>
          <p:cNvSpPr txBox="1"/>
          <p:nvPr/>
        </p:nvSpPr>
        <p:spPr>
          <a:xfrm>
            <a:off x="1695054" y="3266949"/>
            <a:ext cx="573060" cy="312447"/>
          </a:xfrm>
          <a:prstGeom prst="rect">
            <a:avLst/>
          </a:prstGeom>
          <a:solidFill>
            <a:schemeClr val="accent5">
              <a:lumMod val="50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rPr>
              <a:t>Kinesis</a:t>
            </a:r>
          </a:p>
          <a:p>
            <a:pPr algn="ctr"/>
            <a:r>
              <a:rPr lang="en-US" sz="1000" spc="-50" dirty="0">
                <a:solidFill>
                  <a:schemeClr val="bg1"/>
                </a:solidFill>
                <a:latin typeface="Amazon Ember" panose="02000000000000000000" pitchFamily="2" charset="0"/>
                <a:ea typeface="Amazon Ember" panose="02000000000000000000" pitchFamily="2" charset="0"/>
              </a:rPr>
              <a:t>stream</a:t>
            </a:r>
            <a:endParaRPr lang="en-US" sz="1000" dirty="0">
              <a:solidFill>
                <a:schemeClr val="bg1"/>
              </a:solidFill>
              <a:latin typeface="Amazon Ember" panose="02000000000000000000" pitchFamily="2" charset="0"/>
              <a:ea typeface="Amazon Ember" panose="02000000000000000000" pitchFamily="2" charset="0"/>
              <a:cs typeface="Arial"/>
            </a:endParaRPr>
          </a:p>
        </p:txBody>
      </p:sp>
      <p:pic>
        <p:nvPicPr>
          <p:cNvPr id="74" name="Graphic 73">
            <a:extLst>
              <a:ext uri="{FF2B5EF4-FFF2-40B4-BE49-F238E27FC236}">
                <a16:creationId xmlns:a16="http://schemas.microsoft.com/office/drawing/2014/main" id="{795FF537-14C3-B941-875C-E087EF7D2A6C}"/>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6586" y="2482617"/>
            <a:ext cx="952500" cy="952500"/>
          </a:xfrm>
          <a:prstGeom prst="rect">
            <a:avLst/>
          </a:prstGeom>
        </p:spPr>
      </p:pic>
      <p:sp>
        <p:nvSpPr>
          <p:cNvPr id="75" name="TextBox 74">
            <a:extLst>
              <a:ext uri="{FF2B5EF4-FFF2-40B4-BE49-F238E27FC236}">
                <a16:creationId xmlns:a16="http://schemas.microsoft.com/office/drawing/2014/main" id="{128A6BA7-07DF-4B4B-94EA-EB7E176720D7}"/>
              </a:ext>
            </a:extLst>
          </p:cNvPr>
          <p:cNvSpPr txBox="1"/>
          <p:nvPr/>
        </p:nvSpPr>
        <p:spPr>
          <a:xfrm>
            <a:off x="1604761" y="2005801"/>
            <a:ext cx="1039371" cy="307777"/>
          </a:xfrm>
          <a:prstGeom prst="rect">
            <a:avLst/>
          </a:prstGeom>
          <a:solidFill>
            <a:schemeClr val="accent4">
              <a:lumMod val="75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cs typeface="Arial"/>
              </a:rPr>
              <a:t>Call Recordings &amp;</a:t>
            </a:r>
          </a:p>
          <a:p>
            <a:pPr algn="ctr"/>
            <a:r>
              <a:rPr lang="en-US" sz="1000" spc="-50" dirty="0">
                <a:solidFill>
                  <a:schemeClr val="bg1"/>
                </a:solidFill>
                <a:latin typeface="Amazon Ember" panose="02000000000000000000" pitchFamily="2" charset="0"/>
                <a:ea typeface="Amazon Ember" panose="02000000000000000000" pitchFamily="2" charset="0"/>
                <a:cs typeface="Arial"/>
              </a:rPr>
              <a:t>Scheduled Reports</a:t>
            </a:r>
            <a:endParaRPr lang="en-US" sz="1000" spc="-50" dirty="0">
              <a:solidFill>
                <a:schemeClr val="bg1"/>
              </a:solidFill>
              <a:latin typeface="Amazon Ember" panose="02000000000000000000" pitchFamily="2" charset="0"/>
              <a:ea typeface="Amazon Ember" panose="02000000000000000000" pitchFamily="2" charset="0"/>
            </a:endParaRPr>
          </a:p>
        </p:txBody>
      </p:sp>
      <p:pic>
        <p:nvPicPr>
          <p:cNvPr id="76" name="Graphic 75">
            <a:extLst>
              <a:ext uri="{FF2B5EF4-FFF2-40B4-BE49-F238E27FC236}">
                <a16:creationId xmlns:a16="http://schemas.microsoft.com/office/drawing/2014/main" id="{18BDDDC8-19FA-C44C-A5C7-4D8FE5BCE39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0326" y="1247834"/>
            <a:ext cx="936000" cy="936000"/>
          </a:xfrm>
          <a:prstGeom prst="rect">
            <a:avLst/>
          </a:prstGeom>
        </p:spPr>
      </p:pic>
      <p:cxnSp>
        <p:nvCxnSpPr>
          <p:cNvPr id="100" name="Straight Arrow Connector 99">
            <a:extLst>
              <a:ext uri="{FF2B5EF4-FFF2-40B4-BE49-F238E27FC236}">
                <a16:creationId xmlns:a16="http://schemas.microsoft.com/office/drawing/2014/main" id="{5A642387-C2AC-5145-B643-42509E234842}"/>
              </a:ext>
            </a:extLst>
          </p:cNvPr>
          <p:cNvCxnSpPr>
            <a:cxnSpLocks/>
            <a:stCxn id="47" idx="3"/>
            <a:endCxn id="50" idx="1"/>
          </p:cNvCxnSpPr>
          <p:nvPr/>
        </p:nvCxnSpPr>
        <p:spPr>
          <a:xfrm>
            <a:off x="3733271" y="2574481"/>
            <a:ext cx="721313" cy="5221"/>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277E494C-DF17-1344-B3DE-DDFE781B0921}"/>
              </a:ext>
            </a:extLst>
          </p:cNvPr>
          <p:cNvSpPr txBox="1"/>
          <p:nvPr/>
        </p:nvSpPr>
        <p:spPr>
          <a:xfrm>
            <a:off x="4835320" y="2247026"/>
            <a:ext cx="1685676" cy="523220"/>
          </a:xfrm>
          <a:prstGeom prst="rect">
            <a:avLst/>
          </a:prstGeom>
          <a:noFill/>
        </p:spPr>
        <p:txBody>
          <a:bodyPr wrap="square" rtlCol="0">
            <a:spAutoFit/>
          </a:bodyPr>
          <a:lstStyle/>
          <a:p>
            <a:pPr algn="ctr"/>
            <a:r>
              <a:rPr lang="en-US" sz="1400" dirty="0">
                <a:latin typeface="Amazon Ember" panose="020B0603020204020204" pitchFamily="34" charset="0"/>
                <a:ea typeface="Amazon Ember" panose="020B0603020204020204" pitchFamily="34" charset="0"/>
                <a:cs typeface="Amazon Ember" panose="020B0603020204020204" pitchFamily="34" charset="0"/>
              </a:rPr>
              <a:t>Partner SaaS or On-Premises</a:t>
            </a:r>
          </a:p>
        </p:txBody>
      </p:sp>
    </p:spTree>
    <p:extLst>
      <p:ext uri="{BB962C8B-B14F-4D97-AF65-F5344CB8AC3E}">
        <p14:creationId xmlns:p14="http://schemas.microsoft.com/office/powerpoint/2010/main" val="2369342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3FE4-432F-4B48-B014-F0C79FE015A2}"/>
              </a:ext>
            </a:extLst>
          </p:cNvPr>
          <p:cNvSpPr>
            <a:spLocks noGrp="1"/>
          </p:cNvSpPr>
          <p:nvPr>
            <p:ph type="title"/>
          </p:nvPr>
        </p:nvSpPr>
        <p:spPr>
          <a:xfrm>
            <a:off x="0" y="274638"/>
            <a:ext cx="9144000" cy="573859"/>
          </a:xfrm>
        </p:spPr>
        <p:txBody>
          <a:bodyPr/>
          <a:lstStyle/>
          <a:p>
            <a:r>
              <a:rPr lang="en-US" dirty="0"/>
              <a:t>Validation and Publishing Process</a:t>
            </a:r>
          </a:p>
        </p:txBody>
      </p:sp>
      <p:grpSp>
        <p:nvGrpSpPr>
          <p:cNvPr id="3" name="Group 2">
            <a:extLst>
              <a:ext uri="{FF2B5EF4-FFF2-40B4-BE49-F238E27FC236}">
                <a16:creationId xmlns:a16="http://schemas.microsoft.com/office/drawing/2014/main" id="{4D35C2F8-3802-144D-868F-632F05CE11F0}"/>
              </a:ext>
            </a:extLst>
          </p:cNvPr>
          <p:cNvGrpSpPr/>
          <p:nvPr/>
        </p:nvGrpSpPr>
        <p:grpSpPr>
          <a:xfrm>
            <a:off x="562829" y="1572647"/>
            <a:ext cx="8391043" cy="3076840"/>
            <a:chOff x="562829" y="1572647"/>
            <a:chExt cx="8391043" cy="3076840"/>
          </a:xfrm>
        </p:grpSpPr>
        <p:pic>
          <p:nvPicPr>
            <p:cNvPr id="5" name="Picture 4">
              <a:extLst>
                <a:ext uri="{FF2B5EF4-FFF2-40B4-BE49-F238E27FC236}">
                  <a16:creationId xmlns:a16="http://schemas.microsoft.com/office/drawing/2014/main" id="{74460CF7-AF4F-A140-9193-972B5DE9C5C9}"/>
                </a:ext>
              </a:extLst>
            </p:cNvPr>
            <p:cNvPicPr>
              <a:picLocks noChangeAspect="1"/>
            </p:cNvPicPr>
            <p:nvPr/>
          </p:nvPicPr>
          <p:blipFill>
            <a:blip r:embed="rId3"/>
            <a:stretch>
              <a:fillRect/>
            </a:stretch>
          </p:blipFill>
          <p:spPr>
            <a:xfrm>
              <a:off x="2901602" y="2502518"/>
              <a:ext cx="914400" cy="914400"/>
            </a:xfrm>
            <a:prstGeom prst="rect">
              <a:avLst/>
            </a:prstGeom>
          </p:spPr>
        </p:pic>
        <p:pic>
          <p:nvPicPr>
            <p:cNvPr id="7" name="Picture 6">
              <a:extLst>
                <a:ext uri="{FF2B5EF4-FFF2-40B4-BE49-F238E27FC236}">
                  <a16:creationId xmlns:a16="http://schemas.microsoft.com/office/drawing/2014/main" id="{7D15E75B-195E-0E40-9614-1A82468B87CC}"/>
                </a:ext>
              </a:extLst>
            </p:cNvPr>
            <p:cNvPicPr>
              <a:picLocks noChangeAspect="1"/>
            </p:cNvPicPr>
            <p:nvPr/>
          </p:nvPicPr>
          <p:blipFill>
            <a:blip r:embed="rId4"/>
            <a:stretch>
              <a:fillRect/>
            </a:stretch>
          </p:blipFill>
          <p:spPr>
            <a:xfrm>
              <a:off x="1688578" y="2502518"/>
              <a:ext cx="914400" cy="914400"/>
            </a:xfrm>
            <a:prstGeom prst="rect">
              <a:avLst/>
            </a:prstGeom>
          </p:spPr>
        </p:pic>
        <p:pic>
          <p:nvPicPr>
            <p:cNvPr id="9" name="Picture 8">
              <a:extLst>
                <a:ext uri="{FF2B5EF4-FFF2-40B4-BE49-F238E27FC236}">
                  <a16:creationId xmlns:a16="http://schemas.microsoft.com/office/drawing/2014/main" id="{B8E8E587-56E3-E443-BC1F-597830FBCBDC}"/>
                </a:ext>
              </a:extLst>
            </p:cNvPr>
            <p:cNvPicPr>
              <a:picLocks noChangeAspect="1"/>
            </p:cNvPicPr>
            <p:nvPr/>
          </p:nvPicPr>
          <p:blipFill>
            <a:blip r:embed="rId5"/>
            <a:stretch>
              <a:fillRect/>
            </a:stretch>
          </p:blipFill>
          <p:spPr>
            <a:xfrm>
              <a:off x="6294748" y="2531978"/>
              <a:ext cx="914400" cy="914400"/>
            </a:xfrm>
            <a:prstGeom prst="rect">
              <a:avLst/>
            </a:prstGeom>
          </p:spPr>
        </p:pic>
        <p:pic>
          <p:nvPicPr>
            <p:cNvPr id="13" name="Picture 12">
              <a:extLst>
                <a:ext uri="{FF2B5EF4-FFF2-40B4-BE49-F238E27FC236}">
                  <a16:creationId xmlns:a16="http://schemas.microsoft.com/office/drawing/2014/main" id="{6197C39C-CE8A-134B-BCA3-41DC9AD37742}"/>
                </a:ext>
              </a:extLst>
            </p:cNvPr>
            <p:cNvPicPr>
              <a:picLocks noChangeAspect="1"/>
            </p:cNvPicPr>
            <p:nvPr/>
          </p:nvPicPr>
          <p:blipFill>
            <a:blip r:embed="rId6"/>
            <a:stretch>
              <a:fillRect/>
            </a:stretch>
          </p:blipFill>
          <p:spPr>
            <a:xfrm>
              <a:off x="7419126" y="2502518"/>
              <a:ext cx="914400" cy="914400"/>
            </a:xfrm>
            <a:prstGeom prst="rect">
              <a:avLst/>
            </a:prstGeom>
          </p:spPr>
        </p:pic>
        <p:grpSp>
          <p:nvGrpSpPr>
            <p:cNvPr id="16" name="Group 15">
              <a:extLst>
                <a:ext uri="{FF2B5EF4-FFF2-40B4-BE49-F238E27FC236}">
                  <a16:creationId xmlns:a16="http://schemas.microsoft.com/office/drawing/2014/main" id="{39D6CC7C-C00B-9A43-BDED-704390AA3DFA}"/>
                </a:ext>
              </a:extLst>
            </p:cNvPr>
            <p:cNvGrpSpPr>
              <a:grpSpLocks noChangeAspect="1"/>
            </p:cNvGrpSpPr>
            <p:nvPr/>
          </p:nvGrpSpPr>
          <p:grpSpPr>
            <a:xfrm>
              <a:off x="562829" y="2531978"/>
              <a:ext cx="932688" cy="918781"/>
              <a:chOff x="237881" y="3098346"/>
              <a:chExt cx="1592776" cy="1569026"/>
            </a:xfrm>
          </p:grpSpPr>
          <p:pic>
            <p:nvPicPr>
              <p:cNvPr id="11" name="Picture 10">
                <a:extLst>
                  <a:ext uri="{FF2B5EF4-FFF2-40B4-BE49-F238E27FC236}">
                    <a16:creationId xmlns:a16="http://schemas.microsoft.com/office/drawing/2014/main" id="{D40DBB98-C11B-AB40-A95C-525ED22B8991}"/>
                  </a:ext>
                </a:extLst>
              </p:cNvPr>
              <p:cNvPicPr>
                <a:picLocks noChangeAspect="1"/>
              </p:cNvPicPr>
              <p:nvPr/>
            </p:nvPicPr>
            <p:blipFill>
              <a:blip r:embed="rId7"/>
              <a:stretch>
                <a:fillRect/>
              </a:stretch>
            </p:blipFill>
            <p:spPr>
              <a:xfrm>
                <a:off x="237881" y="3098346"/>
                <a:ext cx="1569026" cy="1569026"/>
              </a:xfrm>
              <a:prstGeom prst="rect">
                <a:avLst/>
              </a:prstGeom>
            </p:spPr>
          </p:pic>
          <p:pic>
            <p:nvPicPr>
              <p:cNvPr id="15" name="Picture 14">
                <a:extLst>
                  <a:ext uri="{FF2B5EF4-FFF2-40B4-BE49-F238E27FC236}">
                    <a16:creationId xmlns:a16="http://schemas.microsoft.com/office/drawing/2014/main" id="{3F241134-719C-CC4A-A973-76974A96E1DC}"/>
                  </a:ext>
                </a:extLst>
              </p:cNvPr>
              <p:cNvPicPr>
                <a:picLocks noChangeAspect="1"/>
              </p:cNvPicPr>
              <p:nvPr/>
            </p:nvPicPr>
            <p:blipFill>
              <a:blip r:embed="rId8"/>
              <a:stretch>
                <a:fillRect/>
              </a:stretch>
            </p:blipFill>
            <p:spPr>
              <a:xfrm>
                <a:off x="950399" y="3712150"/>
                <a:ext cx="880258" cy="880258"/>
              </a:xfrm>
              <a:prstGeom prst="rect">
                <a:avLst/>
              </a:prstGeom>
            </p:spPr>
          </p:pic>
        </p:grpSp>
        <p:pic>
          <p:nvPicPr>
            <p:cNvPr id="18" name="Picture 17">
              <a:extLst>
                <a:ext uri="{FF2B5EF4-FFF2-40B4-BE49-F238E27FC236}">
                  <a16:creationId xmlns:a16="http://schemas.microsoft.com/office/drawing/2014/main" id="{67F7CDE0-5390-3542-B30A-FFEA0966E211}"/>
                </a:ext>
              </a:extLst>
            </p:cNvPr>
            <p:cNvPicPr>
              <a:picLocks noChangeAspect="1"/>
            </p:cNvPicPr>
            <p:nvPr/>
          </p:nvPicPr>
          <p:blipFill>
            <a:blip r:embed="rId9"/>
            <a:stretch>
              <a:fillRect/>
            </a:stretch>
          </p:blipFill>
          <p:spPr>
            <a:xfrm>
              <a:off x="5173380" y="2535057"/>
              <a:ext cx="914400" cy="914400"/>
            </a:xfrm>
            <a:prstGeom prst="rect">
              <a:avLst/>
            </a:prstGeom>
          </p:spPr>
        </p:pic>
        <p:pic>
          <p:nvPicPr>
            <p:cNvPr id="20" name="Picture 19">
              <a:extLst>
                <a:ext uri="{FF2B5EF4-FFF2-40B4-BE49-F238E27FC236}">
                  <a16:creationId xmlns:a16="http://schemas.microsoft.com/office/drawing/2014/main" id="{B7681A9C-98E3-4043-9C2F-F6DF69C680BD}"/>
                </a:ext>
              </a:extLst>
            </p:cNvPr>
            <p:cNvPicPr>
              <a:picLocks noChangeAspect="1"/>
            </p:cNvPicPr>
            <p:nvPr/>
          </p:nvPicPr>
          <p:blipFill>
            <a:blip r:embed="rId10"/>
            <a:stretch>
              <a:fillRect/>
            </a:stretch>
          </p:blipFill>
          <p:spPr>
            <a:xfrm>
              <a:off x="4037491" y="2502518"/>
              <a:ext cx="914400" cy="914400"/>
            </a:xfrm>
            <a:prstGeom prst="rect">
              <a:avLst/>
            </a:prstGeom>
          </p:spPr>
        </p:pic>
        <p:sp>
          <p:nvSpPr>
            <p:cNvPr id="23" name="Oval 22">
              <a:extLst>
                <a:ext uri="{FF2B5EF4-FFF2-40B4-BE49-F238E27FC236}">
                  <a16:creationId xmlns:a16="http://schemas.microsoft.com/office/drawing/2014/main" id="{9CFA87F0-3DC8-164D-A7CE-B5EBAB92E581}"/>
                </a:ext>
              </a:extLst>
            </p:cNvPr>
            <p:cNvSpPr/>
            <p:nvPr/>
          </p:nvSpPr>
          <p:spPr>
            <a:xfrm>
              <a:off x="886377" y="3538724"/>
              <a:ext cx="279974" cy="271463"/>
            </a:xfrm>
            <a:prstGeom prst="ellipse">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1ED57A0-D39C-0649-9496-FC834DD6AAAA}"/>
                </a:ext>
              </a:extLst>
            </p:cNvPr>
            <p:cNvSpPr/>
            <p:nvPr/>
          </p:nvSpPr>
          <p:spPr>
            <a:xfrm>
              <a:off x="7772952" y="3538723"/>
              <a:ext cx="279974" cy="271463"/>
            </a:xfrm>
            <a:prstGeom prst="ellips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C6A6C6C-CA21-F64A-9A06-BD311CF9D146}"/>
                </a:ext>
              </a:extLst>
            </p:cNvPr>
            <p:cNvSpPr/>
            <p:nvPr/>
          </p:nvSpPr>
          <p:spPr>
            <a:xfrm>
              <a:off x="2005791" y="3538723"/>
              <a:ext cx="279974" cy="271463"/>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1555FB2-B4A5-6343-9CDE-354A25D9FA9E}"/>
                </a:ext>
              </a:extLst>
            </p:cNvPr>
            <p:cNvSpPr/>
            <p:nvPr/>
          </p:nvSpPr>
          <p:spPr>
            <a:xfrm>
              <a:off x="3218815" y="3538723"/>
              <a:ext cx="279974" cy="271463"/>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1E83E1B-5701-0B49-8CCE-C074B48B4E06}"/>
                </a:ext>
              </a:extLst>
            </p:cNvPr>
            <p:cNvSpPr/>
            <p:nvPr/>
          </p:nvSpPr>
          <p:spPr>
            <a:xfrm>
              <a:off x="4417725" y="3538722"/>
              <a:ext cx="279974" cy="271463"/>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18BC25-E411-6A44-B92F-484A7E6177BC}"/>
                </a:ext>
              </a:extLst>
            </p:cNvPr>
            <p:cNvSpPr/>
            <p:nvPr/>
          </p:nvSpPr>
          <p:spPr>
            <a:xfrm>
              <a:off x="5490593" y="3538721"/>
              <a:ext cx="279974" cy="271463"/>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C4D9E96-AC80-EE4A-AC7F-DD2D841D020F}"/>
                </a:ext>
              </a:extLst>
            </p:cNvPr>
            <p:cNvCxnSpPr>
              <a:cxnSpLocks/>
              <a:stCxn id="23" idx="6"/>
              <a:endCxn id="27" idx="2"/>
            </p:cNvCxnSpPr>
            <p:nvPr/>
          </p:nvCxnSpPr>
          <p:spPr>
            <a:xfrm flipV="1">
              <a:off x="1166351" y="3674455"/>
              <a:ext cx="839440" cy="1"/>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0C46C6D-59B3-9647-9E68-7E292BA007CA}"/>
                </a:ext>
              </a:extLst>
            </p:cNvPr>
            <p:cNvCxnSpPr>
              <a:cxnSpLocks/>
              <a:endCxn id="28" idx="2"/>
            </p:cNvCxnSpPr>
            <p:nvPr/>
          </p:nvCxnSpPr>
          <p:spPr>
            <a:xfrm>
              <a:off x="2289246" y="3674454"/>
              <a:ext cx="929569" cy="1"/>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3DA80ADC-C1B3-934A-953A-28D72BC0310B}"/>
                </a:ext>
              </a:extLst>
            </p:cNvPr>
            <p:cNvCxnSpPr>
              <a:cxnSpLocks/>
              <a:endCxn id="29" idx="2"/>
            </p:cNvCxnSpPr>
            <p:nvPr/>
          </p:nvCxnSpPr>
          <p:spPr>
            <a:xfrm>
              <a:off x="3511540" y="3674452"/>
              <a:ext cx="906185" cy="2"/>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A01275A2-CBD3-3145-869A-E95D064588DF}"/>
                </a:ext>
              </a:extLst>
            </p:cNvPr>
            <p:cNvCxnSpPr>
              <a:cxnSpLocks/>
              <a:endCxn id="30" idx="2"/>
            </p:cNvCxnSpPr>
            <p:nvPr/>
          </p:nvCxnSpPr>
          <p:spPr>
            <a:xfrm>
              <a:off x="4720287" y="3674452"/>
              <a:ext cx="770306" cy="1"/>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52D4BD7-113E-FA4F-A738-248BF701D52A}"/>
                </a:ext>
              </a:extLst>
            </p:cNvPr>
            <p:cNvCxnSpPr>
              <a:cxnSpLocks/>
              <a:endCxn id="31" idx="2"/>
            </p:cNvCxnSpPr>
            <p:nvPr/>
          </p:nvCxnSpPr>
          <p:spPr>
            <a:xfrm>
              <a:off x="5803736" y="3674451"/>
              <a:ext cx="806440" cy="2"/>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353DE25-F22B-554B-B948-30D695C8E4C8}"/>
                </a:ext>
              </a:extLst>
            </p:cNvPr>
            <p:cNvCxnSpPr>
              <a:cxnSpLocks/>
              <a:endCxn id="26" idx="2"/>
            </p:cNvCxnSpPr>
            <p:nvPr/>
          </p:nvCxnSpPr>
          <p:spPr>
            <a:xfrm>
              <a:off x="6890150" y="3669860"/>
              <a:ext cx="882802" cy="4595"/>
            </a:xfrm>
            <a:prstGeom prst="straightConnector1">
              <a:avLst/>
            </a:prstGeom>
            <a:ln w="50800">
              <a:prstDash val="solid"/>
              <a:tailEnd type="triangle"/>
            </a:ln>
          </p:spPr>
          <p:style>
            <a:lnRef idx="2">
              <a:schemeClr val="accent1"/>
            </a:lnRef>
            <a:fillRef idx="0">
              <a:schemeClr val="accent1"/>
            </a:fillRef>
            <a:effectRef idx="1">
              <a:schemeClr val="accent1"/>
            </a:effectRef>
            <a:fontRef idx="minor">
              <a:schemeClr val="tx1"/>
            </a:fontRef>
          </p:style>
        </p:cxnSp>
        <p:sp>
          <p:nvSpPr>
            <p:cNvPr id="48" name="U-Turn Arrow 47">
              <a:extLst>
                <a:ext uri="{FF2B5EF4-FFF2-40B4-BE49-F238E27FC236}">
                  <a16:creationId xmlns:a16="http://schemas.microsoft.com/office/drawing/2014/main" id="{0E9A055E-8DBA-144D-ABA2-C74EEF179782}"/>
                </a:ext>
              </a:extLst>
            </p:cNvPr>
            <p:cNvSpPr/>
            <p:nvPr/>
          </p:nvSpPr>
          <p:spPr>
            <a:xfrm rot="10800000">
              <a:off x="5547771" y="3779050"/>
              <a:ext cx="1202392" cy="376452"/>
            </a:xfrm>
            <a:prstGeom prst="uturnArrow">
              <a:avLst>
                <a:gd name="adj1" fmla="val 12624"/>
                <a:gd name="adj2" fmla="val 25000"/>
                <a:gd name="adj3" fmla="val 48593"/>
                <a:gd name="adj4" fmla="val 66159"/>
                <a:gd name="adj5" fmla="val 9198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U-Turn Arrow 48">
              <a:extLst>
                <a:ext uri="{FF2B5EF4-FFF2-40B4-BE49-F238E27FC236}">
                  <a16:creationId xmlns:a16="http://schemas.microsoft.com/office/drawing/2014/main" id="{CFB8AC97-915B-8A4E-B6B1-3FB4DDE8CB88}"/>
                </a:ext>
              </a:extLst>
            </p:cNvPr>
            <p:cNvSpPr/>
            <p:nvPr/>
          </p:nvSpPr>
          <p:spPr>
            <a:xfrm rot="10800000">
              <a:off x="4428358" y="3794776"/>
              <a:ext cx="2401300" cy="448615"/>
            </a:xfrm>
            <a:prstGeom prst="uturnArrow">
              <a:avLst>
                <a:gd name="adj1" fmla="val 11271"/>
                <a:gd name="adj2" fmla="val 25000"/>
                <a:gd name="adj3" fmla="val 45540"/>
                <a:gd name="adj4" fmla="val 66159"/>
                <a:gd name="adj5" fmla="val 92590"/>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ED044D39-DB1F-F442-8F2B-339885EDC1AF}"/>
                </a:ext>
              </a:extLst>
            </p:cNvPr>
            <p:cNvSpPr/>
            <p:nvPr/>
          </p:nvSpPr>
          <p:spPr>
            <a:xfrm>
              <a:off x="6610176" y="3538721"/>
              <a:ext cx="279974" cy="271463"/>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294A798-4304-4F4B-8986-E8FD1EDA9317}"/>
                </a:ext>
              </a:extLst>
            </p:cNvPr>
            <p:cNvSpPr txBox="1"/>
            <p:nvPr/>
          </p:nvSpPr>
          <p:spPr>
            <a:xfrm rot="18994343">
              <a:off x="596668" y="1572647"/>
              <a:ext cx="1890872" cy="461665"/>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Become a Standard Tier</a:t>
              </a:r>
            </a:p>
            <a:p>
              <a:r>
                <a:rPr lang="en-US" sz="1200" dirty="0">
                  <a:latin typeface="Amazon Ember" panose="020B0603020204020204" pitchFamily="34" charset="0"/>
                  <a:ea typeface="Amazon Ember" panose="020B0603020204020204" pitchFamily="34" charset="0"/>
                  <a:cs typeface="Amazon Ember" panose="020B0603020204020204" pitchFamily="34" charset="0"/>
                </a:rPr>
                <a:t> APN Partner</a:t>
              </a:r>
            </a:p>
          </p:txBody>
        </p:sp>
        <p:sp>
          <p:nvSpPr>
            <p:cNvPr id="52" name="TextBox 51">
              <a:extLst>
                <a:ext uri="{FF2B5EF4-FFF2-40B4-BE49-F238E27FC236}">
                  <a16:creationId xmlns:a16="http://schemas.microsoft.com/office/drawing/2014/main" id="{4FB14532-3EA4-DC48-B615-CFDC8AAA7878}"/>
                </a:ext>
              </a:extLst>
            </p:cNvPr>
            <p:cNvSpPr txBox="1"/>
            <p:nvPr/>
          </p:nvSpPr>
          <p:spPr>
            <a:xfrm rot="18994343">
              <a:off x="1680098" y="1596812"/>
              <a:ext cx="1890872" cy="461665"/>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Review Amazon Connect Integration Guide</a:t>
              </a:r>
            </a:p>
          </p:txBody>
        </p:sp>
        <p:sp>
          <p:nvSpPr>
            <p:cNvPr id="53" name="TextBox 52">
              <a:extLst>
                <a:ext uri="{FF2B5EF4-FFF2-40B4-BE49-F238E27FC236}">
                  <a16:creationId xmlns:a16="http://schemas.microsoft.com/office/drawing/2014/main" id="{8F0CA89F-500F-034B-A89E-D7070C9C29C8}"/>
                </a:ext>
              </a:extLst>
            </p:cNvPr>
            <p:cNvSpPr txBox="1"/>
            <p:nvPr/>
          </p:nvSpPr>
          <p:spPr>
            <a:xfrm rot="18994343">
              <a:off x="2929550" y="1668140"/>
              <a:ext cx="1890872"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Build your integration</a:t>
              </a:r>
            </a:p>
          </p:txBody>
        </p:sp>
        <p:sp>
          <p:nvSpPr>
            <p:cNvPr id="54" name="TextBox 53">
              <a:extLst>
                <a:ext uri="{FF2B5EF4-FFF2-40B4-BE49-F238E27FC236}">
                  <a16:creationId xmlns:a16="http://schemas.microsoft.com/office/drawing/2014/main" id="{314D244E-37D0-E240-9108-7C2905490EBB}"/>
                </a:ext>
              </a:extLst>
            </p:cNvPr>
            <p:cNvSpPr txBox="1"/>
            <p:nvPr/>
          </p:nvSpPr>
          <p:spPr>
            <a:xfrm rot="18994343">
              <a:off x="4076473" y="1689146"/>
              <a:ext cx="1890872"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Draft documentation</a:t>
              </a:r>
            </a:p>
          </p:txBody>
        </p:sp>
        <p:sp>
          <p:nvSpPr>
            <p:cNvPr id="55" name="TextBox 54">
              <a:extLst>
                <a:ext uri="{FF2B5EF4-FFF2-40B4-BE49-F238E27FC236}">
                  <a16:creationId xmlns:a16="http://schemas.microsoft.com/office/drawing/2014/main" id="{CB21939B-E1E1-9643-A4BF-3A54D0D4C3F8}"/>
                </a:ext>
              </a:extLst>
            </p:cNvPr>
            <p:cNvSpPr txBox="1"/>
            <p:nvPr/>
          </p:nvSpPr>
          <p:spPr>
            <a:xfrm rot="18994343">
              <a:off x="5236439" y="1626958"/>
              <a:ext cx="1943929"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Submit code for review</a:t>
              </a:r>
            </a:p>
          </p:txBody>
        </p:sp>
        <p:sp>
          <p:nvSpPr>
            <p:cNvPr id="56" name="TextBox 55">
              <a:extLst>
                <a:ext uri="{FF2B5EF4-FFF2-40B4-BE49-F238E27FC236}">
                  <a16:creationId xmlns:a16="http://schemas.microsoft.com/office/drawing/2014/main" id="{1E0D9394-3AC7-0C48-8448-30FE5A7C7080}"/>
                </a:ext>
              </a:extLst>
            </p:cNvPr>
            <p:cNvSpPr txBox="1"/>
            <p:nvPr/>
          </p:nvSpPr>
          <p:spPr>
            <a:xfrm rot="18994343">
              <a:off x="6407014" y="1574691"/>
              <a:ext cx="1825924" cy="461665"/>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Code &amp; Documentation Review</a:t>
              </a:r>
            </a:p>
          </p:txBody>
        </p:sp>
        <p:sp>
          <p:nvSpPr>
            <p:cNvPr id="57" name="TextBox 56">
              <a:extLst>
                <a:ext uri="{FF2B5EF4-FFF2-40B4-BE49-F238E27FC236}">
                  <a16:creationId xmlns:a16="http://schemas.microsoft.com/office/drawing/2014/main" id="{407B4F88-5CD2-AB4A-A8DF-587E530E3FDC}"/>
                </a:ext>
              </a:extLst>
            </p:cNvPr>
            <p:cNvSpPr txBox="1"/>
            <p:nvPr/>
          </p:nvSpPr>
          <p:spPr>
            <a:xfrm rot="18994343">
              <a:off x="7594422" y="1839799"/>
              <a:ext cx="1359450" cy="276999"/>
            </a:xfrm>
            <a:prstGeom prst="rect">
              <a:avLst/>
            </a:prstGeom>
            <a:noFill/>
          </p:spPr>
          <p:txBody>
            <a:bodyPr wrap="square" rtlCol="0">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Launch!</a:t>
              </a:r>
            </a:p>
          </p:txBody>
        </p:sp>
        <p:sp>
          <p:nvSpPr>
            <p:cNvPr id="58" name="TextBox 57">
              <a:extLst>
                <a:ext uri="{FF2B5EF4-FFF2-40B4-BE49-F238E27FC236}">
                  <a16:creationId xmlns:a16="http://schemas.microsoft.com/office/drawing/2014/main" id="{1F24ABC2-BFA4-8D41-A279-D9677E119503}"/>
                </a:ext>
              </a:extLst>
            </p:cNvPr>
            <p:cNvSpPr txBox="1"/>
            <p:nvPr/>
          </p:nvSpPr>
          <p:spPr>
            <a:xfrm>
              <a:off x="5173380" y="4349405"/>
              <a:ext cx="991872" cy="300082"/>
            </a:xfrm>
            <a:prstGeom prst="rect">
              <a:avLst/>
            </a:prstGeom>
            <a:noFill/>
          </p:spPr>
          <p:txBody>
            <a:bodyPr wrap="square" rtlCol="0">
              <a:spAutoFit/>
            </a:bodyPr>
            <a:lstStyle/>
            <a:p>
              <a:r>
                <a:rPr lang="en-US" dirty="0"/>
                <a:t>Revisions</a:t>
              </a:r>
            </a:p>
          </p:txBody>
        </p:sp>
      </p:grpSp>
    </p:spTree>
    <p:extLst>
      <p:ext uri="{BB962C8B-B14F-4D97-AF65-F5344CB8AC3E}">
        <p14:creationId xmlns:p14="http://schemas.microsoft.com/office/powerpoint/2010/main" val="142486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361F-1629-6344-BDD1-5EC92C8978E9}"/>
              </a:ext>
            </a:extLst>
          </p:cNvPr>
          <p:cNvSpPr>
            <a:spLocks noGrp="1"/>
          </p:cNvSpPr>
          <p:nvPr>
            <p:ph type="title"/>
          </p:nvPr>
        </p:nvSpPr>
        <p:spPr/>
        <p:txBody>
          <a:bodyPr/>
          <a:lstStyle/>
          <a:p>
            <a:r>
              <a:rPr lang="en-US" dirty="0"/>
              <a:t>Getting Started</a:t>
            </a:r>
          </a:p>
        </p:txBody>
      </p:sp>
      <p:sp>
        <p:nvSpPr>
          <p:cNvPr id="3" name="Text Placeholder 2">
            <a:extLst>
              <a:ext uri="{FF2B5EF4-FFF2-40B4-BE49-F238E27FC236}">
                <a16:creationId xmlns:a16="http://schemas.microsoft.com/office/drawing/2014/main" id="{3E685F7B-3AB7-CC4F-AFA6-1F455662905D}"/>
              </a:ext>
            </a:extLst>
          </p:cNvPr>
          <p:cNvSpPr>
            <a:spLocks noGrp="1"/>
          </p:cNvSpPr>
          <p:nvPr>
            <p:ph type="body" sz="quarter" idx="10"/>
          </p:nvPr>
        </p:nvSpPr>
        <p:spPr>
          <a:xfrm>
            <a:off x="628650" y="1012824"/>
            <a:ext cx="7886700" cy="3473451"/>
          </a:xfrm>
        </p:spPr>
        <p:txBody>
          <a:bodyPr/>
          <a:lstStyle/>
          <a:p>
            <a:r>
              <a:rPr lang="en-US" sz="2400" b="1" dirty="0"/>
              <a:t>Amazon Connect Integration Guide on </a:t>
            </a:r>
            <a:r>
              <a:rPr lang="en-US" sz="2400" b="1" dirty="0">
                <a:hlinkClick r:id="rId2"/>
              </a:rPr>
              <a:t>GitHub</a:t>
            </a:r>
            <a:endParaRPr lang="en-US" sz="2400" b="1" dirty="0"/>
          </a:p>
          <a:p>
            <a:pPr marL="285750" indent="-285750">
              <a:buFont typeface="Arial" panose="020B0604020202020204" pitchFamily="34" charset="0"/>
              <a:buChar char="•"/>
            </a:pPr>
            <a:r>
              <a:rPr lang="en-US" sz="2400" dirty="0"/>
              <a:t>Explanation of the technical validation process, what to expect, and deliverables you will need to provide</a:t>
            </a:r>
          </a:p>
          <a:p>
            <a:pPr marL="285750" indent="-285750">
              <a:buFont typeface="Arial" panose="020B0604020202020204" pitchFamily="34" charset="0"/>
              <a:buChar char="•"/>
            </a:pPr>
            <a:r>
              <a:rPr lang="en-US" sz="2400" dirty="0"/>
              <a:t>Guidance on leveraging Amazon </a:t>
            </a:r>
            <a:r>
              <a:rPr lang="en-US" sz="2400" dirty="0" err="1"/>
              <a:t>Connect’s</a:t>
            </a:r>
            <a:r>
              <a:rPr lang="en-US" sz="2400" dirty="0"/>
              <a:t> integration points</a:t>
            </a:r>
          </a:p>
          <a:p>
            <a:pPr marL="285750" indent="-285750">
              <a:buFont typeface="Arial" panose="020B0604020202020204" pitchFamily="34" charset="0"/>
              <a:buChar char="•"/>
            </a:pPr>
            <a:r>
              <a:rPr lang="en-US" sz="2400" dirty="0"/>
              <a:t>Detailed instructions on using CloudFormation and  testing your integration</a:t>
            </a:r>
          </a:p>
          <a:p>
            <a:pPr marL="285750" indent="-285750">
              <a:buFont typeface="Arial" panose="020B0604020202020204" pitchFamily="34" charset="0"/>
              <a:buChar char="•"/>
            </a:pPr>
            <a:r>
              <a:rPr lang="en-US" sz="2400" dirty="0"/>
              <a:t>Training Materials</a:t>
            </a:r>
          </a:p>
        </p:txBody>
      </p:sp>
    </p:spTree>
    <p:extLst>
      <p:ext uri="{BB962C8B-B14F-4D97-AF65-F5344CB8AC3E}">
        <p14:creationId xmlns:p14="http://schemas.microsoft.com/office/powerpoint/2010/main" val="1982199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F17DD263-2CDB-F041-A594-2BEA239D41DA}"/>
              </a:ext>
            </a:extLst>
          </p:cNvPr>
          <p:cNvCxnSpPr/>
          <p:nvPr/>
        </p:nvCxnSpPr>
        <p:spPr>
          <a:xfrm>
            <a:off x="5203807" y="3051475"/>
            <a:ext cx="84848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0B11EDC-BF6B-0F48-98F8-3792665E4B36}"/>
              </a:ext>
            </a:extLst>
          </p:cNvPr>
          <p:cNvCxnSpPr>
            <a:cxnSpLocks/>
          </p:cNvCxnSpPr>
          <p:nvPr/>
        </p:nvCxnSpPr>
        <p:spPr>
          <a:xfrm>
            <a:off x="5103791" y="1522275"/>
            <a:ext cx="94849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561CCF6-3583-8347-A821-3381A35B619F}"/>
              </a:ext>
            </a:extLst>
          </p:cNvPr>
          <p:cNvSpPr>
            <a:spLocks noGrp="1"/>
          </p:cNvSpPr>
          <p:nvPr>
            <p:ph type="title"/>
          </p:nvPr>
        </p:nvSpPr>
        <p:spPr/>
        <p:txBody>
          <a:bodyPr/>
          <a:lstStyle/>
          <a:p>
            <a:r>
              <a:rPr lang="en-US" dirty="0"/>
              <a:t>Where does my integration get published?</a:t>
            </a:r>
          </a:p>
        </p:txBody>
      </p:sp>
      <p:grpSp>
        <p:nvGrpSpPr>
          <p:cNvPr id="7" name="Group 6">
            <a:extLst>
              <a:ext uri="{FF2B5EF4-FFF2-40B4-BE49-F238E27FC236}">
                <a16:creationId xmlns:a16="http://schemas.microsoft.com/office/drawing/2014/main" id="{105D9C75-8A94-5B4E-BD09-603A7D32025D}"/>
              </a:ext>
            </a:extLst>
          </p:cNvPr>
          <p:cNvGrpSpPr/>
          <p:nvPr/>
        </p:nvGrpSpPr>
        <p:grpSpPr>
          <a:xfrm>
            <a:off x="3022391" y="1208038"/>
            <a:ext cx="2511138" cy="2505456"/>
            <a:chOff x="3022391" y="1314913"/>
            <a:chExt cx="2511138" cy="2505456"/>
          </a:xfrm>
        </p:grpSpPr>
        <p:grpSp>
          <p:nvGrpSpPr>
            <p:cNvPr id="3" name="Group 2">
              <a:extLst>
                <a:ext uri="{FF2B5EF4-FFF2-40B4-BE49-F238E27FC236}">
                  <a16:creationId xmlns:a16="http://schemas.microsoft.com/office/drawing/2014/main" id="{ABA2FB58-B474-5546-BBD6-08FC42CD3123}"/>
                </a:ext>
              </a:extLst>
            </p:cNvPr>
            <p:cNvGrpSpPr/>
            <p:nvPr/>
          </p:nvGrpSpPr>
          <p:grpSpPr>
            <a:xfrm>
              <a:off x="3022391" y="1314913"/>
              <a:ext cx="2511138" cy="2505456"/>
              <a:chOff x="3022391" y="1314913"/>
              <a:chExt cx="2511138" cy="2505456"/>
            </a:xfrm>
          </p:grpSpPr>
          <p:sp>
            <p:nvSpPr>
              <p:cNvPr id="4" name="Oval 3">
                <a:extLst>
                  <a:ext uri="{FF2B5EF4-FFF2-40B4-BE49-F238E27FC236}">
                    <a16:creationId xmlns:a16="http://schemas.microsoft.com/office/drawing/2014/main" id="{DEACEF3D-0842-5D49-90EC-AA53574D81BB}"/>
                  </a:ext>
                </a:extLst>
              </p:cNvPr>
              <p:cNvSpPr>
                <a:spLocks/>
              </p:cNvSpPr>
              <p:nvPr/>
            </p:nvSpPr>
            <p:spPr>
              <a:xfrm>
                <a:off x="3022391" y="1314913"/>
                <a:ext cx="2505456" cy="250545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Pie 5">
                <a:extLst>
                  <a:ext uri="{FF2B5EF4-FFF2-40B4-BE49-F238E27FC236}">
                    <a16:creationId xmlns:a16="http://schemas.microsoft.com/office/drawing/2014/main" id="{7ED8A171-F23B-1F43-9313-1A50063DB163}"/>
                  </a:ext>
                </a:extLst>
              </p:cNvPr>
              <p:cNvSpPr>
                <a:spLocks/>
              </p:cNvSpPr>
              <p:nvPr/>
            </p:nvSpPr>
            <p:spPr>
              <a:xfrm rot="2657184">
                <a:off x="3028073" y="1314913"/>
                <a:ext cx="2505456" cy="2505456"/>
              </a:xfrm>
              <a:prstGeom prst="pie">
                <a:avLst>
                  <a:gd name="adj1" fmla="val 5735870"/>
                  <a:gd name="adj2" fmla="val 18469765"/>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5" name="Pie 4">
              <a:extLst>
                <a:ext uri="{FF2B5EF4-FFF2-40B4-BE49-F238E27FC236}">
                  <a16:creationId xmlns:a16="http://schemas.microsoft.com/office/drawing/2014/main" id="{C089A1EC-ED4E-D84D-A095-CC3C8BB8A18B}"/>
                </a:ext>
              </a:extLst>
            </p:cNvPr>
            <p:cNvSpPr>
              <a:spLocks/>
            </p:cNvSpPr>
            <p:nvPr/>
          </p:nvSpPr>
          <p:spPr>
            <a:xfrm>
              <a:off x="3022391" y="1314913"/>
              <a:ext cx="2505456" cy="2505456"/>
            </a:xfrm>
            <a:prstGeom prst="pie">
              <a:avLst>
                <a:gd name="adj1" fmla="val 7054017"/>
                <a:gd name="adj2" fmla="val 14089291"/>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p:txBody>
        </p:sp>
      </p:grpSp>
      <p:cxnSp>
        <p:nvCxnSpPr>
          <p:cNvPr id="12" name="Straight Arrow Connector 11">
            <a:extLst>
              <a:ext uri="{FF2B5EF4-FFF2-40B4-BE49-F238E27FC236}">
                <a16:creationId xmlns:a16="http://schemas.microsoft.com/office/drawing/2014/main" id="{69C1D35B-C61F-9240-86C0-B7E788605AA8}"/>
              </a:ext>
            </a:extLst>
          </p:cNvPr>
          <p:cNvCxnSpPr>
            <a:stCxn id="5" idx="2"/>
          </p:cNvCxnSpPr>
          <p:nvPr/>
        </p:nvCxnSpPr>
        <p:spPr>
          <a:xfrm flipH="1">
            <a:off x="2217719" y="2460766"/>
            <a:ext cx="8046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ABB1F00-8004-3D49-B7CC-962E73F3BA9F}"/>
              </a:ext>
            </a:extLst>
          </p:cNvPr>
          <p:cNvSpPr txBox="1"/>
          <p:nvPr/>
        </p:nvSpPr>
        <p:spPr>
          <a:xfrm>
            <a:off x="6052289" y="1379903"/>
            <a:ext cx="1657350" cy="30008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AWS Marketplace</a:t>
            </a:r>
          </a:p>
        </p:txBody>
      </p:sp>
      <p:sp>
        <p:nvSpPr>
          <p:cNvPr id="14" name="TextBox 13">
            <a:extLst>
              <a:ext uri="{FF2B5EF4-FFF2-40B4-BE49-F238E27FC236}">
                <a16:creationId xmlns:a16="http://schemas.microsoft.com/office/drawing/2014/main" id="{7B7BABF1-BD3B-5747-AAF5-5C00B748CC3D}"/>
              </a:ext>
            </a:extLst>
          </p:cNvPr>
          <p:cNvSpPr txBox="1"/>
          <p:nvPr/>
        </p:nvSpPr>
        <p:spPr>
          <a:xfrm>
            <a:off x="6052289" y="2937059"/>
            <a:ext cx="1657350" cy="30008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AWS Quick Start</a:t>
            </a:r>
          </a:p>
        </p:txBody>
      </p:sp>
      <p:sp>
        <p:nvSpPr>
          <p:cNvPr id="15" name="TextBox 14">
            <a:extLst>
              <a:ext uri="{FF2B5EF4-FFF2-40B4-BE49-F238E27FC236}">
                <a16:creationId xmlns:a16="http://schemas.microsoft.com/office/drawing/2014/main" id="{22822BEC-9CDA-724D-96A8-84083D53EE7E}"/>
              </a:ext>
            </a:extLst>
          </p:cNvPr>
          <p:cNvSpPr txBox="1"/>
          <p:nvPr/>
        </p:nvSpPr>
        <p:spPr>
          <a:xfrm>
            <a:off x="200260" y="2314572"/>
            <a:ext cx="2017459" cy="300082"/>
          </a:xfrm>
          <a:prstGeom prst="rect">
            <a:avLst/>
          </a:prstGeom>
          <a:noFill/>
        </p:spPr>
        <p:txBody>
          <a:bodyPr wrap="square" rtlCol="0">
            <a:spAutoFit/>
          </a:bodyPr>
          <a:lstStyle/>
          <a:p>
            <a:r>
              <a:rPr lang="en-US" b="1" dirty="0">
                <a:latin typeface="Amazon Ember" panose="020B0603020204020204" pitchFamily="34" charset="0"/>
                <a:ea typeface="Amazon Ember" panose="020B0603020204020204" pitchFamily="34" charset="0"/>
                <a:cs typeface="Amazon Ember" panose="020B0603020204020204" pitchFamily="34" charset="0"/>
              </a:rPr>
              <a:t>AWS Solutions Space</a:t>
            </a:r>
          </a:p>
        </p:txBody>
      </p:sp>
      <p:sp>
        <p:nvSpPr>
          <p:cNvPr id="16" name="TextBox 15">
            <a:extLst>
              <a:ext uri="{FF2B5EF4-FFF2-40B4-BE49-F238E27FC236}">
                <a16:creationId xmlns:a16="http://schemas.microsoft.com/office/drawing/2014/main" id="{4CFCBA6C-A4BE-5748-B797-04809D389F05}"/>
              </a:ext>
            </a:extLst>
          </p:cNvPr>
          <p:cNvSpPr txBox="1"/>
          <p:nvPr/>
        </p:nvSpPr>
        <p:spPr>
          <a:xfrm>
            <a:off x="6052290" y="1686000"/>
            <a:ext cx="2901706" cy="715581"/>
          </a:xfrm>
          <a:prstGeom prst="rect">
            <a:avLst/>
          </a:prstGeom>
          <a:noFill/>
        </p:spPr>
        <p:txBody>
          <a:bodyPr wrap="square" rtlCol="0">
            <a:spAutoFit/>
          </a:bodyPr>
          <a:lstStyle/>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Connect Streams API</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Kinesis Application</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AWS hosted SaaS or AMI</a:t>
            </a:r>
          </a:p>
        </p:txBody>
      </p:sp>
      <p:sp>
        <p:nvSpPr>
          <p:cNvPr id="17" name="TextBox 16">
            <a:extLst>
              <a:ext uri="{FF2B5EF4-FFF2-40B4-BE49-F238E27FC236}">
                <a16:creationId xmlns:a16="http://schemas.microsoft.com/office/drawing/2014/main" id="{CDD2E196-F039-F743-A4F2-9D0C1618BB60}"/>
              </a:ext>
            </a:extLst>
          </p:cNvPr>
          <p:cNvSpPr txBox="1"/>
          <p:nvPr/>
        </p:nvSpPr>
        <p:spPr>
          <a:xfrm>
            <a:off x="6052289" y="3237141"/>
            <a:ext cx="2901706" cy="1338828"/>
          </a:xfrm>
          <a:prstGeom prst="rect">
            <a:avLst/>
          </a:prstGeom>
          <a:noFill/>
        </p:spPr>
        <p:txBody>
          <a:bodyPr wrap="square" rtlCol="0">
            <a:spAutoFit/>
          </a:bodyPr>
          <a:lstStyle/>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Kinesis Streams/Firehose</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AWS Lambda</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API Gateway</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DynamoDB</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Other AWS services supported through CloudFormation</a:t>
            </a:r>
          </a:p>
        </p:txBody>
      </p:sp>
      <p:sp>
        <p:nvSpPr>
          <p:cNvPr id="18" name="TextBox 17">
            <a:extLst>
              <a:ext uri="{FF2B5EF4-FFF2-40B4-BE49-F238E27FC236}">
                <a16:creationId xmlns:a16="http://schemas.microsoft.com/office/drawing/2014/main" id="{DA16C9D9-B3EB-094F-973E-F4073C517CED}"/>
              </a:ext>
            </a:extLst>
          </p:cNvPr>
          <p:cNvSpPr txBox="1"/>
          <p:nvPr/>
        </p:nvSpPr>
        <p:spPr>
          <a:xfrm>
            <a:off x="200260" y="2614654"/>
            <a:ext cx="3041704" cy="1754326"/>
          </a:xfrm>
          <a:prstGeom prst="rect">
            <a:avLst/>
          </a:prstGeom>
          <a:noFill/>
        </p:spPr>
        <p:txBody>
          <a:bodyPr wrap="square" rtlCol="0">
            <a:spAutoFit/>
          </a:bodyPr>
          <a:lstStyle/>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Connect</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ML Application Services</a:t>
            </a:r>
          </a:p>
          <a:p>
            <a:pPr marL="628650" lvl="1"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Comprehend, Lex, Polly, Transcribe &amp; Translate</a:t>
            </a:r>
          </a:p>
          <a:p>
            <a:pPr marL="285750" indent="-285750">
              <a:buFont typeface="Wingdings" pitchFamily="2" charset="2"/>
              <a:buChar char="§"/>
            </a:pPr>
            <a:r>
              <a:rPr lang="en-US" dirty="0">
                <a:latin typeface="Amazon Ember" panose="020B0603020204020204" pitchFamily="34" charset="0"/>
                <a:ea typeface="Amazon Ember" panose="020B0603020204020204" pitchFamily="34" charset="0"/>
                <a:cs typeface="Amazon Ember" panose="020B0603020204020204" pitchFamily="34" charset="0"/>
              </a:rPr>
              <a:t>Amazon ML Platform Services</a:t>
            </a:r>
          </a:p>
          <a:p>
            <a:pPr marL="628650" lvl="1" indent="-285750">
              <a:buFont typeface="Wingdings" pitchFamily="2" charset="2"/>
              <a:buChar char="§"/>
            </a:pPr>
            <a:r>
              <a:rPr lang="en-US" dirty="0" err="1">
                <a:latin typeface="Amazon Ember" panose="020B0603020204020204" pitchFamily="34" charset="0"/>
                <a:ea typeface="Amazon Ember" panose="020B0603020204020204" pitchFamily="34" charset="0"/>
                <a:cs typeface="Amazon Ember" panose="020B0603020204020204" pitchFamily="34" charset="0"/>
              </a:rPr>
              <a:t>SageMaker</a:t>
            </a:r>
            <a:r>
              <a:rPr lang="en-US" dirty="0">
                <a:latin typeface="Amazon Ember" panose="020B0603020204020204" pitchFamily="34" charset="0"/>
                <a:ea typeface="Amazon Ember" panose="020B0603020204020204" pitchFamily="34" charset="0"/>
                <a:cs typeface="Amazon Ember" panose="020B0603020204020204" pitchFamily="34" charset="0"/>
              </a:rPr>
              <a:t> &amp; ML</a:t>
            </a:r>
          </a:p>
          <a:p>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285750" indent="-285750">
              <a:buFont typeface="Wingdings" pitchFamily="2" charset="2"/>
              <a:buChar char="§"/>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82251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D011-5476-4A40-8C35-A708EC79547F}"/>
              </a:ext>
            </a:extLst>
          </p:cNvPr>
          <p:cNvSpPr>
            <a:spLocks noGrp="1"/>
          </p:cNvSpPr>
          <p:nvPr>
            <p:ph type="title"/>
          </p:nvPr>
        </p:nvSpPr>
        <p:spPr/>
        <p:txBody>
          <a:bodyPr/>
          <a:lstStyle/>
          <a:p>
            <a:r>
              <a:rPr lang="en-US" dirty="0"/>
              <a:t>AWS Marketplace Benefits</a:t>
            </a:r>
          </a:p>
        </p:txBody>
      </p:sp>
      <p:sp>
        <p:nvSpPr>
          <p:cNvPr id="9" name="Text Placeholder 8">
            <a:extLst>
              <a:ext uri="{FF2B5EF4-FFF2-40B4-BE49-F238E27FC236}">
                <a16:creationId xmlns:a16="http://schemas.microsoft.com/office/drawing/2014/main" id="{34685EE0-C3D9-904C-AB50-B2E0B934F285}"/>
              </a:ext>
            </a:extLst>
          </p:cNvPr>
          <p:cNvSpPr>
            <a:spLocks noGrp="1"/>
          </p:cNvSpPr>
          <p:nvPr>
            <p:ph type="body" sz="quarter" idx="10"/>
          </p:nvPr>
        </p:nvSpPr>
        <p:spPr>
          <a:xfrm>
            <a:off x="1511597" y="918393"/>
            <a:ext cx="7346653" cy="3739332"/>
          </a:xfrm>
        </p:spPr>
        <p:txBody>
          <a:bodyPr/>
          <a:lstStyle/>
          <a:p>
            <a:r>
              <a:rPr lang="en-US" b="1" dirty="0"/>
              <a:t>Streamlined Software Delivery</a:t>
            </a:r>
          </a:p>
          <a:p>
            <a:r>
              <a:rPr lang="en-US" dirty="0"/>
              <a:t>Offer software as a managed Amazon Machine Image (AMI) and take advantage of our 1-Click purchasing feature. Customers can launch pre-configured software in minutes. if you offer a Software as a Service (SaaS) product, customers can subscribe to it in Marketplace, register and use your software on your site, and pay for it on their AWS bill.</a:t>
            </a:r>
          </a:p>
          <a:p>
            <a:endParaRPr lang="en-US" sz="400" dirty="0"/>
          </a:p>
          <a:p>
            <a:r>
              <a:rPr lang="en-US" b="1" dirty="0"/>
              <a:t>Discover New Customers</a:t>
            </a:r>
          </a:p>
          <a:p>
            <a:r>
              <a:rPr lang="en-US" dirty="0"/>
              <a:t>Capitalize on the growth of cloud computing. By launching directly from AWS Marketplace, customers can run software instantly, decreasing the length of your sales cycle. Sellers can also offer free trials with no additional engineering effort.</a:t>
            </a:r>
          </a:p>
          <a:p>
            <a:endParaRPr lang="en-US" sz="800" dirty="0"/>
          </a:p>
          <a:p>
            <a:r>
              <a:rPr lang="en-US" b="1" dirty="0"/>
              <a:t>Simplified Billing &amp; Payments</a:t>
            </a:r>
          </a:p>
          <a:p>
            <a:r>
              <a:rPr lang="en-US" dirty="0"/>
              <a:t>Customers pay for AWS Marketplace software as part of the regular AWS billing cycle. AWS manages the complexity of metering, billing, payment collection and financial reporting so sellers can focus on building and selling core products.</a:t>
            </a:r>
          </a:p>
          <a:p>
            <a:endParaRPr lang="en-US" sz="800" dirty="0"/>
          </a:p>
          <a:p>
            <a:r>
              <a:rPr lang="en-US" b="1" dirty="0"/>
              <a:t>Provide Seamless Product Support</a:t>
            </a:r>
          </a:p>
          <a:p>
            <a:r>
              <a:rPr lang="en-US" dirty="0"/>
              <a:t>AWS Marketplace Product Support Connection makes it easy to support your customers on AWS Marketplace. Using Product Support Connection, customers can choose to share contact data with vendors through the AWS Marketplace web site, simplifying and streamlining requests for product support.</a:t>
            </a:r>
          </a:p>
          <a:p>
            <a:endParaRPr lang="en-US" dirty="0"/>
          </a:p>
        </p:txBody>
      </p:sp>
      <p:pic>
        <p:nvPicPr>
          <p:cNvPr id="8" name="Picture 7">
            <a:extLst>
              <a:ext uri="{FF2B5EF4-FFF2-40B4-BE49-F238E27FC236}">
                <a16:creationId xmlns:a16="http://schemas.microsoft.com/office/drawing/2014/main" id="{49FDBD7B-96FF-B346-AE49-01E9581012B9}"/>
              </a:ext>
            </a:extLst>
          </p:cNvPr>
          <p:cNvPicPr>
            <a:picLocks noChangeAspect="1"/>
          </p:cNvPicPr>
          <p:nvPr/>
        </p:nvPicPr>
        <p:blipFill>
          <a:blip r:embed="rId3"/>
          <a:stretch>
            <a:fillRect/>
          </a:stretch>
        </p:blipFill>
        <p:spPr>
          <a:xfrm>
            <a:off x="652061" y="905694"/>
            <a:ext cx="877824" cy="685981"/>
          </a:xfrm>
          <a:prstGeom prst="rect">
            <a:avLst/>
          </a:prstGeom>
        </p:spPr>
      </p:pic>
      <p:pic>
        <p:nvPicPr>
          <p:cNvPr id="10" name="Picture 9">
            <a:extLst>
              <a:ext uri="{FF2B5EF4-FFF2-40B4-BE49-F238E27FC236}">
                <a16:creationId xmlns:a16="http://schemas.microsoft.com/office/drawing/2014/main" id="{07C895B5-E3E3-D348-A043-F8B23CF4765E}"/>
              </a:ext>
            </a:extLst>
          </p:cNvPr>
          <p:cNvPicPr>
            <a:picLocks noChangeAspect="1"/>
          </p:cNvPicPr>
          <p:nvPr/>
        </p:nvPicPr>
        <p:blipFill>
          <a:blip r:embed="rId4"/>
          <a:stretch>
            <a:fillRect/>
          </a:stretch>
        </p:blipFill>
        <p:spPr>
          <a:xfrm>
            <a:off x="642917" y="1798851"/>
            <a:ext cx="868680" cy="682535"/>
          </a:xfrm>
          <a:prstGeom prst="rect">
            <a:avLst/>
          </a:prstGeom>
        </p:spPr>
      </p:pic>
      <p:pic>
        <p:nvPicPr>
          <p:cNvPr id="11" name="Picture 10">
            <a:extLst>
              <a:ext uri="{FF2B5EF4-FFF2-40B4-BE49-F238E27FC236}">
                <a16:creationId xmlns:a16="http://schemas.microsoft.com/office/drawing/2014/main" id="{379F576E-104F-F84A-A76D-AEA9E0044D49}"/>
              </a:ext>
            </a:extLst>
          </p:cNvPr>
          <p:cNvPicPr>
            <a:picLocks noChangeAspect="1"/>
          </p:cNvPicPr>
          <p:nvPr/>
        </p:nvPicPr>
        <p:blipFill>
          <a:blip r:embed="rId5"/>
          <a:stretch>
            <a:fillRect/>
          </a:stretch>
        </p:blipFill>
        <p:spPr>
          <a:xfrm>
            <a:off x="642917" y="2688562"/>
            <a:ext cx="886968" cy="685922"/>
          </a:xfrm>
          <a:prstGeom prst="rect">
            <a:avLst/>
          </a:prstGeom>
        </p:spPr>
      </p:pic>
      <p:pic>
        <p:nvPicPr>
          <p:cNvPr id="12" name="Picture 11">
            <a:extLst>
              <a:ext uri="{FF2B5EF4-FFF2-40B4-BE49-F238E27FC236}">
                <a16:creationId xmlns:a16="http://schemas.microsoft.com/office/drawing/2014/main" id="{4939B057-13D0-DD44-9846-C9536230F920}"/>
              </a:ext>
            </a:extLst>
          </p:cNvPr>
          <p:cNvPicPr>
            <a:picLocks noChangeAspect="1"/>
          </p:cNvPicPr>
          <p:nvPr/>
        </p:nvPicPr>
        <p:blipFill>
          <a:blip r:embed="rId6"/>
          <a:stretch>
            <a:fillRect/>
          </a:stretch>
        </p:blipFill>
        <p:spPr>
          <a:xfrm>
            <a:off x="642917" y="3581660"/>
            <a:ext cx="886968" cy="685922"/>
          </a:xfrm>
          <a:prstGeom prst="rect">
            <a:avLst/>
          </a:prstGeom>
        </p:spPr>
      </p:pic>
    </p:spTree>
    <p:extLst>
      <p:ext uri="{BB962C8B-B14F-4D97-AF65-F5344CB8AC3E}">
        <p14:creationId xmlns:p14="http://schemas.microsoft.com/office/powerpoint/2010/main" val="377732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5213-2D02-DE41-AC29-06196E10E26D}"/>
              </a:ext>
            </a:extLst>
          </p:cNvPr>
          <p:cNvSpPr>
            <a:spLocks noGrp="1"/>
          </p:cNvSpPr>
          <p:nvPr>
            <p:ph type="title"/>
          </p:nvPr>
        </p:nvSpPr>
        <p:spPr/>
        <p:txBody>
          <a:bodyPr/>
          <a:lstStyle/>
          <a:p>
            <a:r>
              <a:rPr lang="en-US" sz="3200" b="1" dirty="0"/>
              <a:t>Selling on AWS Marketplace</a:t>
            </a:r>
          </a:p>
        </p:txBody>
      </p:sp>
      <p:sp>
        <p:nvSpPr>
          <p:cNvPr id="3" name="Text Placeholder 2">
            <a:extLst>
              <a:ext uri="{FF2B5EF4-FFF2-40B4-BE49-F238E27FC236}">
                <a16:creationId xmlns:a16="http://schemas.microsoft.com/office/drawing/2014/main" id="{6AAAFC97-2341-F94B-A1F0-001402979A73}"/>
              </a:ext>
            </a:extLst>
          </p:cNvPr>
          <p:cNvSpPr>
            <a:spLocks noGrp="1"/>
          </p:cNvSpPr>
          <p:nvPr>
            <p:ph type="body" sz="quarter" idx="10"/>
          </p:nvPr>
        </p:nvSpPr>
        <p:spPr>
          <a:xfrm>
            <a:off x="546264" y="1012823"/>
            <a:ext cx="8087097" cy="3618553"/>
          </a:xfrm>
        </p:spPr>
        <p:txBody>
          <a:bodyPr/>
          <a:lstStyle/>
          <a:p>
            <a:r>
              <a:rPr lang="en-US" sz="1400" b="1" dirty="0"/>
              <a:t>How to Sell Your Software on AWS Marketplace</a:t>
            </a:r>
          </a:p>
          <a:p>
            <a:endParaRPr lang="en-US" sz="1200" b="1" dirty="0"/>
          </a:p>
          <a:p>
            <a:r>
              <a:rPr lang="en-US" sz="1300" b="1" dirty="0"/>
              <a:t>Register with AWS Marketplace</a:t>
            </a:r>
          </a:p>
          <a:p>
            <a:r>
              <a:rPr lang="en-US" sz="1200" dirty="0"/>
              <a:t>Complete the registration prerequisites specified in the </a:t>
            </a:r>
            <a:r>
              <a:rPr lang="en-US" sz="1200" dirty="0">
                <a:hlinkClick r:id="rId3"/>
              </a:rPr>
              <a:t>AWS Marketplace Seller Guide</a:t>
            </a:r>
            <a:r>
              <a:rPr lang="en-US" sz="1200" dirty="0"/>
              <a:t> and submit your </a:t>
            </a:r>
            <a:r>
              <a:rPr lang="en-US" sz="1200" dirty="0">
                <a:hlinkClick r:id="rId4"/>
              </a:rPr>
              <a:t>Seller Application</a:t>
            </a:r>
            <a:r>
              <a:rPr lang="en-US" sz="1200" dirty="0"/>
              <a:t>. If you intend to list applications in AWS Marketplace for Desktop Apps (AMDA) for use with Amazon </a:t>
            </a:r>
            <a:r>
              <a:rPr lang="en-US" sz="1200" dirty="0" err="1"/>
              <a:t>WorkSpaces</a:t>
            </a:r>
            <a:r>
              <a:rPr lang="en-US" sz="1200" dirty="0"/>
              <a:t>, please review the </a:t>
            </a:r>
            <a:r>
              <a:rPr lang="en-US" sz="1200" dirty="0">
                <a:hlinkClick r:id="rId5"/>
              </a:rPr>
              <a:t>AMDA Vendor Guide</a:t>
            </a:r>
            <a:r>
              <a:rPr lang="en-US" sz="1200" dirty="0"/>
              <a:t>.</a:t>
            </a:r>
          </a:p>
          <a:p>
            <a:endParaRPr lang="en-US" sz="1200" dirty="0"/>
          </a:p>
          <a:p>
            <a:r>
              <a:rPr lang="en-US" sz="1300" b="1" dirty="0"/>
              <a:t>Build Your Product</a:t>
            </a:r>
          </a:p>
          <a:p>
            <a:r>
              <a:rPr lang="en-US" sz="1200" dirty="0"/>
              <a:t>Review the </a:t>
            </a:r>
            <a:r>
              <a:rPr lang="en-US" sz="1200" dirty="0">
                <a:hlinkClick r:id="rId3"/>
              </a:rPr>
              <a:t>AWS Marketplace Seller Guide</a:t>
            </a:r>
            <a:r>
              <a:rPr lang="en-US" sz="1200" dirty="0"/>
              <a:t> and visit the </a:t>
            </a:r>
            <a:r>
              <a:rPr lang="en-US" sz="1200" dirty="0">
                <a:hlinkClick r:id="rId6"/>
              </a:rPr>
              <a:t>Self-Service Listings</a:t>
            </a:r>
            <a:r>
              <a:rPr lang="en-US" sz="1200" dirty="0"/>
              <a:t> portal to create your first listing. If you have any questions, feel free to </a:t>
            </a:r>
            <a:r>
              <a:rPr lang="en-US" sz="1200" dirty="0">
                <a:hlinkClick r:id="rId7"/>
              </a:rPr>
              <a:t>contact our team</a:t>
            </a:r>
            <a:r>
              <a:rPr lang="en-US" sz="1200" dirty="0"/>
              <a:t>. If you have a SaaS product, read the </a:t>
            </a:r>
            <a:r>
              <a:rPr lang="en-US" sz="1200" dirty="0">
                <a:hlinkClick r:id="rId8"/>
              </a:rPr>
              <a:t>SaaS Subscriptions Integration Guide</a:t>
            </a:r>
            <a:r>
              <a:rPr lang="en-US" sz="1200" dirty="0"/>
              <a:t> for more information.</a:t>
            </a:r>
          </a:p>
          <a:p>
            <a:endParaRPr lang="en-US" sz="1200" dirty="0"/>
          </a:p>
          <a:p>
            <a:r>
              <a:rPr lang="en-US" sz="1300" b="1" dirty="0"/>
              <a:t>Start Selling</a:t>
            </a:r>
          </a:p>
          <a:p>
            <a:r>
              <a:rPr lang="en-US" sz="1200" dirty="0"/>
              <a:t>Customers can now immediately find, deploy, and buy your software products on AWS Marketplace. You can </a:t>
            </a:r>
            <a:r>
              <a:rPr lang="en-US" sz="1200" dirty="0">
                <a:hlinkClick r:id="rId9"/>
              </a:rPr>
              <a:t>log in to the AWS Marketplace Management Portal</a:t>
            </a:r>
            <a:r>
              <a:rPr lang="en-US" sz="1200" dirty="0"/>
              <a:t> to access channel management tools, track marketing performance, and implement best practices for your listing.</a:t>
            </a:r>
          </a:p>
          <a:p>
            <a:endParaRPr lang="en-US" dirty="0"/>
          </a:p>
        </p:txBody>
      </p:sp>
    </p:spTree>
    <p:extLst>
      <p:ext uri="{BB962C8B-B14F-4D97-AF65-F5344CB8AC3E}">
        <p14:creationId xmlns:p14="http://schemas.microsoft.com/office/powerpoint/2010/main" val="21994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51AA-9355-724F-9497-EA83395C6E02}"/>
              </a:ext>
            </a:extLst>
          </p:cNvPr>
          <p:cNvSpPr>
            <a:spLocks noGrp="1"/>
          </p:cNvSpPr>
          <p:nvPr>
            <p:ph type="title"/>
          </p:nvPr>
        </p:nvSpPr>
        <p:spPr/>
        <p:txBody>
          <a:bodyPr/>
          <a:lstStyle/>
          <a:p>
            <a:r>
              <a:rPr lang="en-US" dirty="0"/>
              <a:t>Amazon Connect Streams API</a:t>
            </a:r>
          </a:p>
        </p:txBody>
      </p:sp>
      <p:sp>
        <p:nvSpPr>
          <p:cNvPr id="3" name="Text Placeholder 2">
            <a:extLst>
              <a:ext uri="{FF2B5EF4-FFF2-40B4-BE49-F238E27FC236}">
                <a16:creationId xmlns:a16="http://schemas.microsoft.com/office/drawing/2014/main" id="{5B53C2B7-F8C0-0E44-A710-75357203CDCF}"/>
              </a:ext>
            </a:extLst>
          </p:cNvPr>
          <p:cNvSpPr>
            <a:spLocks noGrp="1"/>
          </p:cNvSpPr>
          <p:nvPr>
            <p:ph type="body" sz="quarter" idx="10"/>
          </p:nvPr>
        </p:nvSpPr>
        <p:spPr>
          <a:xfrm>
            <a:off x="628650" y="1012823"/>
            <a:ext cx="3655026" cy="3729057"/>
          </a:xfrm>
        </p:spPr>
        <p:txBody>
          <a:bodyPr/>
          <a:lstStyle/>
          <a:p>
            <a:r>
              <a:rPr lang="en-US" sz="1600" b="1" dirty="0"/>
              <a:t>When do I use Amazon Connect Streams API?</a:t>
            </a:r>
          </a:p>
          <a:p>
            <a:endParaRPr lang="en-US" dirty="0"/>
          </a:p>
          <a:p>
            <a:r>
              <a:rPr lang="en-US" sz="1400" dirty="0"/>
              <a:t>The Amazon Connect Streams API (Streams) gives you the power to integrate your existing web applications with Amazon Connect. Streams lets you embed the Contact Control Panel (CCP) UI components into your page, and/or handle agent and contact state events directly giving you the power to control agent and contact state through an object oriented event driven interface. You can use the built in interface or build your own.</a:t>
            </a:r>
          </a:p>
          <a:p>
            <a:endParaRPr lang="en-US" sz="1300" dirty="0"/>
          </a:p>
          <a:p>
            <a:r>
              <a:rPr lang="en-US" sz="1300" i="1" dirty="0">
                <a:hlinkClick r:id="rId3"/>
              </a:rPr>
              <a:t>Learn More</a:t>
            </a:r>
            <a:endParaRPr lang="en-US" sz="1300" i="1" dirty="0"/>
          </a:p>
        </p:txBody>
      </p:sp>
      <p:pic>
        <p:nvPicPr>
          <p:cNvPr id="5" name="Picture 4">
            <a:extLst>
              <a:ext uri="{FF2B5EF4-FFF2-40B4-BE49-F238E27FC236}">
                <a16:creationId xmlns:a16="http://schemas.microsoft.com/office/drawing/2014/main" id="{0AB2C713-0867-EF40-A146-DD86A4033323}"/>
              </a:ext>
            </a:extLst>
          </p:cNvPr>
          <p:cNvPicPr>
            <a:picLocks noChangeAspect="1"/>
          </p:cNvPicPr>
          <p:nvPr/>
        </p:nvPicPr>
        <p:blipFill>
          <a:blip r:embed="rId4"/>
          <a:stretch>
            <a:fillRect/>
          </a:stretch>
        </p:blipFill>
        <p:spPr>
          <a:xfrm>
            <a:off x="4672283" y="749112"/>
            <a:ext cx="4056081" cy="3992770"/>
          </a:xfrm>
          <a:prstGeom prst="rect">
            <a:avLst/>
          </a:prstGeom>
        </p:spPr>
      </p:pic>
    </p:spTree>
    <p:extLst>
      <p:ext uri="{BB962C8B-B14F-4D97-AF65-F5344CB8AC3E}">
        <p14:creationId xmlns:p14="http://schemas.microsoft.com/office/powerpoint/2010/main" val="1631708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8934-DA49-1248-8A29-46B3EF92449F}"/>
              </a:ext>
            </a:extLst>
          </p:cNvPr>
          <p:cNvSpPr>
            <a:spLocks noGrp="1"/>
          </p:cNvSpPr>
          <p:nvPr>
            <p:ph type="title"/>
          </p:nvPr>
        </p:nvSpPr>
        <p:spPr/>
        <p:txBody>
          <a:bodyPr/>
          <a:lstStyle/>
          <a:p>
            <a:r>
              <a:rPr lang="en-US" dirty="0"/>
              <a:t>Amazon Kinesis Application</a:t>
            </a:r>
          </a:p>
        </p:txBody>
      </p:sp>
      <p:sp>
        <p:nvSpPr>
          <p:cNvPr id="3" name="Text Placeholder 2">
            <a:extLst>
              <a:ext uri="{FF2B5EF4-FFF2-40B4-BE49-F238E27FC236}">
                <a16:creationId xmlns:a16="http://schemas.microsoft.com/office/drawing/2014/main" id="{4A972E7D-F55B-C54F-B41B-29E8531A6879}"/>
              </a:ext>
            </a:extLst>
          </p:cNvPr>
          <p:cNvSpPr>
            <a:spLocks noGrp="1"/>
          </p:cNvSpPr>
          <p:nvPr>
            <p:ph type="body" sz="quarter" idx="10"/>
          </p:nvPr>
        </p:nvSpPr>
        <p:spPr>
          <a:xfrm>
            <a:off x="628650" y="1012824"/>
            <a:ext cx="3655026" cy="3647070"/>
          </a:xfrm>
        </p:spPr>
        <p:txBody>
          <a:bodyPr/>
          <a:lstStyle/>
          <a:p>
            <a:r>
              <a:rPr lang="en-US" sz="1600" b="1" dirty="0"/>
              <a:t>When do I use an Amazon Kinesis Application?</a:t>
            </a:r>
          </a:p>
          <a:p>
            <a:endParaRPr lang="en-US" dirty="0"/>
          </a:p>
          <a:p>
            <a:r>
              <a:rPr lang="en-US" sz="1400" dirty="0"/>
              <a:t>An Amazon Kinesis Application is a data consumer that reads and processes data from an Amazon Kinesis data stream. You can build your applications using either </a:t>
            </a:r>
            <a:r>
              <a:rPr lang="en-US" sz="1400" dirty="0">
                <a:hlinkClick r:id="rId3"/>
              </a:rPr>
              <a:t>Amazon Kinesis Data Analytics</a:t>
            </a:r>
            <a:r>
              <a:rPr lang="en-US" sz="1400" dirty="0"/>
              <a:t>, </a:t>
            </a:r>
            <a:r>
              <a:rPr lang="en-US" sz="1400" dirty="0">
                <a:hlinkClick r:id="rId4"/>
              </a:rPr>
              <a:t>Amazon Kinesis API</a:t>
            </a:r>
            <a:r>
              <a:rPr lang="en-US" sz="1400" dirty="0"/>
              <a:t> or </a:t>
            </a:r>
            <a:r>
              <a:rPr lang="en-US" sz="1400" dirty="0">
                <a:hlinkClick r:id="rId5"/>
              </a:rPr>
              <a:t>Amazon Kinesis Client Library (KCL)</a:t>
            </a:r>
            <a:r>
              <a:rPr lang="en-US" sz="1400" dirty="0"/>
              <a:t>. Amazon Connect allows you to stream Contact Trace Records as well as Agent Events to Kinesis Streams. Building an Amazon Kinesis Application will allow you to ingest the data produced by Amazon Connect.</a:t>
            </a:r>
          </a:p>
        </p:txBody>
      </p:sp>
      <p:grpSp>
        <p:nvGrpSpPr>
          <p:cNvPr id="4" name="Group 3">
            <a:extLst>
              <a:ext uri="{FF2B5EF4-FFF2-40B4-BE49-F238E27FC236}">
                <a16:creationId xmlns:a16="http://schemas.microsoft.com/office/drawing/2014/main" id="{9D189404-2C1C-A54B-9523-037E866AF76B}"/>
              </a:ext>
            </a:extLst>
          </p:cNvPr>
          <p:cNvGrpSpPr/>
          <p:nvPr/>
        </p:nvGrpSpPr>
        <p:grpSpPr>
          <a:xfrm>
            <a:off x="4702185" y="1012824"/>
            <a:ext cx="4143345" cy="3647070"/>
            <a:chOff x="4702185" y="1012824"/>
            <a:chExt cx="4143345" cy="3647070"/>
          </a:xfrm>
        </p:grpSpPr>
        <p:pic>
          <p:nvPicPr>
            <p:cNvPr id="15" name="Picture 14">
              <a:extLst>
                <a:ext uri="{FF2B5EF4-FFF2-40B4-BE49-F238E27FC236}">
                  <a16:creationId xmlns:a16="http://schemas.microsoft.com/office/drawing/2014/main" id="{89C6845C-0986-7C4B-979A-74C6DDFE4D2A}"/>
                </a:ext>
              </a:extLst>
            </p:cNvPr>
            <p:cNvPicPr>
              <a:picLocks noChangeAspect="1"/>
            </p:cNvPicPr>
            <p:nvPr/>
          </p:nvPicPr>
          <p:blipFill>
            <a:blip r:embed="rId6"/>
            <a:stretch>
              <a:fillRect/>
            </a:stretch>
          </p:blipFill>
          <p:spPr>
            <a:xfrm>
              <a:off x="7254998" y="2992579"/>
              <a:ext cx="1590531" cy="1667315"/>
            </a:xfrm>
            <a:prstGeom prst="rect">
              <a:avLst/>
            </a:prstGeom>
          </p:spPr>
        </p:pic>
        <p:pic>
          <p:nvPicPr>
            <p:cNvPr id="17" name="Picture 16">
              <a:extLst>
                <a:ext uri="{FF2B5EF4-FFF2-40B4-BE49-F238E27FC236}">
                  <a16:creationId xmlns:a16="http://schemas.microsoft.com/office/drawing/2014/main" id="{752549B3-CEEE-3E4A-BDC0-9ED28D1CF955}"/>
                </a:ext>
              </a:extLst>
            </p:cNvPr>
            <p:cNvPicPr>
              <a:picLocks noChangeAspect="1"/>
            </p:cNvPicPr>
            <p:nvPr/>
          </p:nvPicPr>
          <p:blipFill>
            <a:blip r:embed="rId7"/>
            <a:stretch>
              <a:fillRect/>
            </a:stretch>
          </p:blipFill>
          <p:spPr>
            <a:xfrm>
              <a:off x="4806703" y="1012824"/>
              <a:ext cx="1502995" cy="1576450"/>
            </a:xfrm>
            <a:prstGeom prst="rect">
              <a:avLst/>
            </a:prstGeom>
          </p:spPr>
        </p:pic>
        <p:cxnSp>
          <p:nvCxnSpPr>
            <p:cNvPr id="19" name="Straight Arrow Connector 18">
              <a:extLst>
                <a:ext uri="{FF2B5EF4-FFF2-40B4-BE49-F238E27FC236}">
                  <a16:creationId xmlns:a16="http://schemas.microsoft.com/office/drawing/2014/main" id="{2D40CF79-4DFD-A148-A889-3D259DB8BE76}"/>
                </a:ext>
              </a:extLst>
            </p:cNvPr>
            <p:cNvCxnSpPr>
              <a:cxnSpLocks/>
            </p:cNvCxnSpPr>
            <p:nvPr/>
          </p:nvCxnSpPr>
          <p:spPr>
            <a:xfrm>
              <a:off x="6341425" y="2541316"/>
              <a:ext cx="854198" cy="4750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0D6D9C68-9C11-BE4F-83AE-21464A1E914B}"/>
                </a:ext>
              </a:extLst>
            </p:cNvPr>
            <p:cNvSpPr txBox="1"/>
            <p:nvPr/>
          </p:nvSpPr>
          <p:spPr>
            <a:xfrm>
              <a:off x="6352090" y="1019152"/>
              <a:ext cx="2376273" cy="300082"/>
            </a:xfrm>
            <a:prstGeom prst="rect">
              <a:avLst/>
            </a:prstGeom>
            <a:noFill/>
          </p:spPr>
          <p:txBody>
            <a:bodyPr wrap="square" rtlCol="0">
              <a:spAutoFit/>
            </a:bodyPr>
            <a:lstStyle/>
            <a:p>
              <a:r>
                <a:rPr lang="en-US" b="1" dirty="0"/>
                <a:t>Amazon Kinesis Streams</a:t>
              </a:r>
            </a:p>
          </p:txBody>
        </p:sp>
        <p:sp>
          <p:nvSpPr>
            <p:cNvPr id="24" name="TextBox 23">
              <a:extLst>
                <a:ext uri="{FF2B5EF4-FFF2-40B4-BE49-F238E27FC236}">
                  <a16:creationId xmlns:a16="http://schemas.microsoft.com/office/drawing/2014/main" id="{F16746CB-8EEE-E241-B50D-7CD7FE2F2491}"/>
                </a:ext>
              </a:extLst>
            </p:cNvPr>
            <p:cNvSpPr txBox="1"/>
            <p:nvPr/>
          </p:nvSpPr>
          <p:spPr>
            <a:xfrm>
              <a:off x="6352092" y="1319234"/>
              <a:ext cx="2493438" cy="646331"/>
            </a:xfrm>
            <a:prstGeom prst="rect">
              <a:avLst/>
            </a:prstGeom>
            <a:noFill/>
          </p:spPr>
          <p:txBody>
            <a:bodyPr wrap="square" rtlCol="0">
              <a:spAutoFit/>
            </a:bodyPr>
            <a:lstStyle/>
            <a:p>
              <a:r>
                <a:rPr lang="en-US" sz="1200" dirty="0"/>
                <a:t>Amazon Connect Data Streaming</a:t>
              </a:r>
            </a:p>
            <a:p>
              <a:pPr marL="171450" indent="-171450">
                <a:buFont typeface="Wingdings" pitchFamily="2" charset="2"/>
                <a:buChar char="§"/>
              </a:pPr>
              <a:r>
                <a:rPr lang="en-US" sz="1200" dirty="0"/>
                <a:t>Contact Trace Records</a:t>
              </a:r>
            </a:p>
            <a:p>
              <a:pPr marL="171450" indent="-171450">
                <a:buFont typeface="Wingdings" pitchFamily="2" charset="2"/>
                <a:buChar char="§"/>
              </a:pPr>
              <a:r>
                <a:rPr lang="en-US" sz="1200" dirty="0"/>
                <a:t>Agent Events</a:t>
              </a:r>
            </a:p>
          </p:txBody>
        </p:sp>
        <p:sp>
          <p:nvSpPr>
            <p:cNvPr id="26" name="TextBox 25">
              <a:extLst>
                <a:ext uri="{FF2B5EF4-FFF2-40B4-BE49-F238E27FC236}">
                  <a16:creationId xmlns:a16="http://schemas.microsoft.com/office/drawing/2014/main" id="{50333543-4E42-2E42-B56D-25118802BF37}"/>
                </a:ext>
              </a:extLst>
            </p:cNvPr>
            <p:cNvSpPr txBox="1"/>
            <p:nvPr/>
          </p:nvSpPr>
          <p:spPr>
            <a:xfrm>
              <a:off x="4702186" y="3165025"/>
              <a:ext cx="2493438" cy="300082"/>
            </a:xfrm>
            <a:prstGeom prst="rect">
              <a:avLst/>
            </a:prstGeom>
            <a:noFill/>
          </p:spPr>
          <p:txBody>
            <a:bodyPr wrap="square" rtlCol="0">
              <a:spAutoFit/>
            </a:bodyPr>
            <a:lstStyle/>
            <a:p>
              <a:r>
                <a:rPr lang="en-US" b="1" dirty="0"/>
                <a:t>Amazon Kinesis Application</a:t>
              </a:r>
            </a:p>
          </p:txBody>
        </p:sp>
        <p:sp>
          <p:nvSpPr>
            <p:cNvPr id="27" name="TextBox 26">
              <a:extLst>
                <a:ext uri="{FF2B5EF4-FFF2-40B4-BE49-F238E27FC236}">
                  <a16:creationId xmlns:a16="http://schemas.microsoft.com/office/drawing/2014/main" id="{838B487A-91E4-9F4B-B247-C800965B3F36}"/>
                </a:ext>
              </a:extLst>
            </p:cNvPr>
            <p:cNvSpPr txBox="1"/>
            <p:nvPr/>
          </p:nvSpPr>
          <p:spPr>
            <a:xfrm>
              <a:off x="4702185" y="3465107"/>
              <a:ext cx="2493438" cy="646331"/>
            </a:xfrm>
            <a:prstGeom prst="rect">
              <a:avLst/>
            </a:prstGeom>
            <a:noFill/>
          </p:spPr>
          <p:txBody>
            <a:bodyPr wrap="square" rtlCol="0">
              <a:spAutoFit/>
            </a:bodyPr>
            <a:lstStyle/>
            <a:p>
              <a:pPr marL="171450" indent="-171450">
                <a:buFont typeface="Wingdings" pitchFamily="2" charset="2"/>
                <a:buChar char="§"/>
              </a:pPr>
              <a:r>
                <a:rPr lang="en-US" sz="1200" dirty="0"/>
                <a:t>Amazon Kinesis Analytics</a:t>
              </a:r>
            </a:p>
            <a:p>
              <a:pPr marL="171450" indent="-171450">
                <a:buFont typeface="Wingdings" pitchFamily="2" charset="2"/>
                <a:buChar char="§"/>
              </a:pPr>
              <a:r>
                <a:rPr lang="en-US" sz="1200" dirty="0"/>
                <a:t>Amazon Kinesis API</a:t>
              </a:r>
            </a:p>
            <a:p>
              <a:pPr marL="171450" indent="-171450">
                <a:buFont typeface="Wingdings" pitchFamily="2" charset="2"/>
                <a:buChar char="§"/>
              </a:pPr>
              <a:r>
                <a:rPr lang="en-US" sz="1200" dirty="0"/>
                <a:t>Amazon Kinesis Client Library</a:t>
              </a:r>
            </a:p>
          </p:txBody>
        </p:sp>
      </p:grpSp>
    </p:spTree>
    <p:extLst>
      <p:ext uri="{BB962C8B-B14F-4D97-AF65-F5344CB8AC3E}">
        <p14:creationId xmlns:p14="http://schemas.microsoft.com/office/powerpoint/2010/main" val="126639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F73E-FB63-7241-813A-BE675D7A04B9}"/>
              </a:ext>
            </a:extLst>
          </p:cNvPr>
          <p:cNvSpPr>
            <a:spLocks noGrp="1"/>
          </p:cNvSpPr>
          <p:nvPr>
            <p:ph type="title"/>
          </p:nvPr>
        </p:nvSpPr>
        <p:spPr/>
        <p:txBody>
          <a:bodyPr/>
          <a:lstStyle/>
          <a:p>
            <a:r>
              <a:rPr lang="en-US" dirty="0"/>
              <a:t>Scenario 1</a:t>
            </a:r>
          </a:p>
        </p:txBody>
      </p:sp>
      <p:sp>
        <p:nvSpPr>
          <p:cNvPr id="4" name="Rounded Rectangle 14">
            <a:extLst>
              <a:ext uri="{FF2B5EF4-FFF2-40B4-BE49-F238E27FC236}">
                <a16:creationId xmlns:a16="http://schemas.microsoft.com/office/drawing/2014/main" id="{7B18FD98-65EB-E74A-9D99-E00434DB1359}"/>
              </a:ext>
            </a:extLst>
          </p:cNvPr>
          <p:cNvSpPr/>
          <p:nvPr/>
        </p:nvSpPr>
        <p:spPr>
          <a:xfrm>
            <a:off x="1530797" y="1547429"/>
            <a:ext cx="5117003" cy="2660113"/>
          </a:xfrm>
          <a:prstGeom prst="roundRect">
            <a:avLst>
              <a:gd name="adj" fmla="val 9818"/>
            </a:avLst>
          </a:prstGeom>
          <a:solidFill>
            <a:schemeClr val="accent2">
              <a:alpha val="25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p:txBody>
      </p:sp>
      <p:pic>
        <p:nvPicPr>
          <p:cNvPr id="5" name="Graphic 4">
            <a:extLst>
              <a:ext uri="{FF2B5EF4-FFF2-40B4-BE49-F238E27FC236}">
                <a16:creationId xmlns:a16="http://schemas.microsoft.com/office/drawing/2014/main" id="{A6F0C066-01EF-2B4A-AB09-3AACCD359FAD}"/>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4083" y="2629638"/>
            <a:ext cx="952500" cy="952500"/>
          </a:xfrm>
          <a:prstGeom prst="rect">
            <a:avLst/>
          </a:prstGeom>
        </p:spPr>
      </p:pic>
      <p:pic>
        <p:nvPicPr>
          <p:cNvPr id="6" name="Graphic 5">
            <a:extLst>
              <a:ext uri="{FF2B5EF4-FFF2-40B4-BE49-F238E27FC236}">
                <a16:creationId xmlns:a16="http://schemas.microsoft.com/office/drawing/2014/main" id="{6355D4AA-78D8-A942-B333-9C4213CCAE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062" y="2269208"/>
            <a:ext cx="1321325" cy="1321325"/>
          </a:xfrm>
          <a:prstGeom prst="rect">
            <a:avLst/>
          </a:prstGeom>
        </p:spPr>
      </p:pic>
      <p:sp>
        <p:nvSpPr>
          <p:cNvPr id="7" name="Rounded Rectangle 11">
            <a:extLst>
              <a:ext uri="{FF2B5EF4-FFF2-40B4-BE49-F238E27FC236}">
                <a16:creationId xmlns:a16="http://schemas.microsoft.com/office/drawing/2014/main" id="{67DD778C-427D-B24C-BB90-3A172AE60BBA}"/>
              </a:ext>
            </a:extLst>
          </p:cNvPr>
          <p:cNvSpPr/>
          <p:nvPr/>
        </p:nvSpPr>
        <p:spPr>
          <a:xfrm>
            <a:off x="386403" y="1223011"/>
            <a:ext cx="6413797" cy="337661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a:p>
            <a:pPr algn="ctr" fontAlgn="auto">
              <a:spcBef>
                <a:spcPts val="0"/>
              </a:spcBef>
              <a:spcAft>
                <a:spcPts val="0"/>
              </a:spcAft>
              <a:defRPr/>
            </a:pPr>
            <a:r>
              <a:rPr lang="en-US" sz="1400" dirty="0">
                <a:solidFill>
                  <a:schemeClr val="tx1"/>
                </a:solidFill>
                <a:latin typeface="Amazon Ember" charset="0"/>
                <a:ea typeface="Amazon Ember" charset="0"/>
                <a:cs typeface="Amazon Ember" charset="0"/>
              </a:rPr>
              <a:t>AWS Region</a:t>
            </a:r>
          </a:p>
        </p:txBody>
      </p:sp>
      <p:sp>
        <p:nvSpPr>
          <p:cNvPr id="8" name="Rounded Rectangle 21">
            <a:extLst>
              <a:ext uri="{FF2B5EF4-FFF2-40B4-BE49-F238E27FC236}">
                <a16:creationId xmlns:a16="http://schemas.microsoft.com/office/drawing/2014/main" id="{4FBC06C3-3E40-FA47-88C9-F1D63BFC2044}"/>
              </a:ext>
            </a:extLst>
          </p:cNvPr>
          <p:cNvSpPr/>
          <p:nvPr/>
        </p:nvSpPr>
        <p:spPr>
          <a:xfrm>
            <a:off x="4725103" y="1965061"/>
            <a:ext cx="1741620" cy="195557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a:extLst>
              <a:ext uri="{FF2B5EF4-FFF2-40B4-BE49-F238E27FC236}">
                <a16:creationId xmlns:a16="http://schemas.microsoft.com/office/drawing/2014/main" id="{E6F707C0-7308-E04E-934F-DF6BBABD8AFE}"/>
              </a:ext>
            </a:extLst>
          </p:cNvPr>
          <p:cNvSpPr txBox="1">
            <a:spLocks noChangeArrowheads="1"/>
          </p:cNvSpPr>
          <p:nvPr/>
        </p:nvSpPr>
        <p:spPr bwMode="auto">
          <a:xfrm>
            <a:off x="5010758" y="3718008"/>
            <a:ext cx="1179576" cy="137160"/>
          </a:xfrm>
          <a:prstGeom prst="rect">
            <a:avLst/>
          </a:prstGeom>
          <a:solidFill>
            <a:schemeClr val="accent5">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Helvetica Neue"/>
              </a:rPr>
              <a:t>Virtual private cloud</a:t>
            </a:r>
          </a:p>
        </p:txBody>
      </p:sp>
      <p:sp>
        <p:nvSpPr>
          <p:cNvPr id="10" name="TextBox 9">
            <a:extLst>
              <a:ext uri="{FF2B5EF4-FFF2-40B4-BE49-F238E27FC236}">
                <a16:creationId xmlns:a16="http://schemas.microsoft.com/office/drawing/2014/main" id="{540530CC-A51C-A64E-8940-8F82B461BB74}"/>
              </a:ext>
            </a:extLst>
          </p:cNvPr>
          <p:cNvSpPr txBox="1"/>
          <p:nvPr/>
        </p:nvSpPr>
        <p:spPr>
          <a:xfrm>
            <a:off x="531141" y="3316677"/>
            <a:ext cx="693165" cy="307777"/>
          </a:xfrm>
          <a:prstGeom prst="rect">
            <a:avLst/>
          </a:prstGeom>
          <a:solidFill>
            <a:schemeClr val="accent4">
              <a:lumMod val="75000"/>
            </a:schemeClr>
          </a:solidFill>
        </p:spPr>
        <p:txBody>
          <a:bodyPr wrap="square" lIns="0" tIns="0" rIns="0" bIns="0" rtlCol="0" anchor="ctr" anchorCtr="0">
            <a:spAutoFit/>
          </a:bodyPr>
          <a:lstStyle/>
          <a:p>
            <a:pPr algn="ctr"/>
            <a:r>
              <a:rPr lang="en-US" sz="1000" dirty="0">
                <a:solidFill>
                  <a:schemeClr val="bg1"/>
                </a:solidFill>
                <a:latin typeface="Amazon Ember" panose="02000000000000000000" pitchFamily="2" charset="0"/>
                <a:ea typeface="Amazon Ember" panose="02000000000000000000" pitchFamily="2" charset="0"/>
              </a:rPr>
              <a:t>Amazon Connect</a:t>
            </a:r>
          </a:p>
        </p:txBody>
      </p:sp>
      <p:sp>
        <p:nvSpPr>
          <p:cNvPr id="11" name="TextBox 10">
            <a:extLst>
              <a:ext uri="{FF2B5EF4-FFF2-40B4-BE49-F238E27FC236}">
                <a16:creationId xmlns:a16="http://schemas.microsoft.com/office/drawing/2014/main" id="{E56ECA01-0980-0147-991D-40E4DDCF8A93}"/>
              </a:ext>
            </a:extLst>
          </p:cNvPr>
          <p:cNvSpPr txBox="1"/>
          <p:nvPr/>
        </p:nvSpPr>
        <p:spPr>
          <a:xfrm>
            <a:off x="1699232" y="3424018"/>
            <a:ext cx="573060" cy="312447"/>
          </a:xfrm>
          <a:prstGeom prst="rect">
            <a:avLst/>
          </a:prstGeom>
          <a:solidFill>
            <a:schemeClr val="accent5">
              <a:lumMod val="50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rPr>
              <a:t>Kinesis</a:t>
            </a:r>
          </a:p>
          <a:p>
            <a:pPr algn="ctr"/>
            <a:r>
              <a:rPr lang="en-US" sz="1000" spc="-50" dirty="0">
                <a:solidFill>
                  <a:schemeClr val="bg1"/>
                </a:solidFill>
                <a:latin typeface="Amazon Ember" panose="02000000000000000000" pitchFamily="2" charset="0"/>
                <a:ea typeface="Amazon Ember" panose="02000000000000000000" pitchFamily="2" charset="0"/>
              </a:rPr>
              <a:t>stream</a:t>
            </a:r>
            <a:endParaRPr lang="en-US" sz="1000" dirty="0">
              <a:solidFill>
                <a:schemeClr val="bg1"/>
              </a:solidFill>
              <a:latin typeface="Amazon Ember" panose="02000000000000000000" pitchFamily="2" charset="0"/>
              <a:ea typeface="Amazon Ember" panose="02000000000000000000" pitchFamily="2" charset="0"/>
              <a:cs typeface="Arial"/>
            </a:endParaRPr>
          </a:p>
        </p:txBody>
      </p:sp>
      <p:grpSp>
        <p:nvGrpSpPr>
          <p:cNvPr id="12" name="Group 11">
            <a:extLst>
              <a:ext uri="{FF2B5EF4-FFF2-40B4-BE49-F238E27FC236}">
                <a16:creationId xmlns:a16="http://schemas.microsoft.com/office/drawing/2014/main" id="{FAC734F3-020C-0E41-8FFE-AF3B0DD6D0A6}"/>
              </a:ext>
            </a:extLst>
          </p:cNvPr>
          <p:cNvGrpSpPr/>
          <p:nvPr/>
        </p:nvGrpSpPr>
        <p:grpSpPr>
          <a:xfrm>
            <a:off x="4872329" y="2258773"/>
            <a:ext cx="1446213" cy="1387238"/>
            <a:chOff x="6743700" y="760413"/>
            <a:chExt cx="1752600" cy="1733550"/>
          </a:xfrm>
        </p:grpSpPr>
        <p:grpSp>
          <p:nvGrpSpPr>
            <p:cNvPr id="13" name="Group 12">
              <a:extLst>
                <a:ext uri="{FF2B5EF4-FFF2-40B4-BE49-F238E27FC236}">
                  <a16:creationId xmlns:a16="http://schemas.microsoft.com/office/drawing/2014/main" id="{E4D38C02-B26F-F842-BE7C-CDB8ADA5EB86}"/>
                </a:ext>
              </a:extLst>
            </p:cNvPr>
            <p:cNvGrpSpPr>
              <a:grpSpLocks/>
            </p:cNvGrpSpPr>
            <p:nvPr/>
          </p:nvGrpSpPr>
          <p:grpSpPr bwMode="auto">
            <a:xfrm>
              <a:off x="6743700" y="760413"/>
              <a:ext cx="1752600" cy="1733550"/>
              <a:chOff x="545458" y="4783771"/>
              <a:chExt cx="2293787" cy="1733798"/>
            </a:xfrm>
          </p:grpSpPr>
          <p:sp>
            <p:nvSpPr>
              <p:cNvPr id="15" name="Rounded Rectangle 28">
                <a:extLst>
                  <a:ext uri="{FF2B5EF4-FFF2-40B4-BE49-F238E27FC236}">
                    <a16:creationId xmlns:a16="http://schemas.microsoft.com/office/drawing/2014/main" id="{A687B3DA-6E15-B44C-8F08-DCDCFB0DB90E}"/>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16" name="Rounded Rectangle 29">
                <a:extLst>
                  <a:ext uri="{FF2B5EF4-FFF2-40B4-BE49-F238E27FC236}">
                    <a16:creationId xmlns:a16="http://schemas.microsoft.com/office/drawing/2014/main" id="{0C482904-3250-C24F-AB7F-EABF60130522}"/>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14" name="TextBox 34">
              <a:extLst>
                <a:ext uri="{FF2B5EF4-FFF2-40B4-BE49-F238E27FC236}">
                  <a16:creationId xmlns:a16="http://schemas.microsoft.com/office/drawing/2014/main" id="{34E2C451-BD48-CD41-B197-1A417AFAF16D}"/>
                </a:ext>
              </a:extLst>
            </p:cNvPr>
            <p:cNvSpPr txBox="1">
              <a:spLocks noChangeArrowheads="1"/>
            </p:cNvSpPr>
            <p:nvPr/>
          </p:nvSpPr>
          <p:spPr bwMode="auto">
            <a:xfrm>
              <a:off x="7078703" y="2240567"/>
              <a:ext cx="1098149" cy="173074"/>
            </a:xfrm>
            <a:prstGeom prst="rect">
              <a:avLst/>
            </a:prstGeom>
            <a:solidFill>
              <a:schemeClr val="accent5">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Security group</a:t>
              </a:r>
            </a:p>
          </p:txBody>
        </p:sp>
      </p:grpSp>
      <p:sp>
        <p:nvSpPr>
          <p:cNvPr id="18" name="TextBox 17">
            <a:extLst>
              <a:ext uri="{FF2B5EF4-FFF2-40B4-BE49-F238E27FC236}">
                <a16:creationId xmlns:a16="http://schemas.microsoft.com/office/drawing/2014/main" id="{C318AA59-E7C3-784B-AC76-66EABB35162D}"/>
              </a:ext>
            </a:extLst>
          </p:cNvPr>
          <p:cNvSpPr txBox="1"/>
          <p:nvPr/>
        </p:nvSpPr>
        <p:spPr>
          <a:xfrm>
            <a:off x="5056523" y="3181009"/>
            <a:ext cx="384048" cy="137160"/>
          </a:xfrm>
          <a:prstGeom prst="rect">
            <a:avLst/>
          </a:prstGeom>
          <a:solidFill>
            <a:schemeClr val="accent2">
              <a:lumMod val="50000"/>
            </a:schemeClr>
          </a:solidFill>
        </p:spPr>
        <p:txBody>
          <a:bodyPr wrap="square" lIns="0" tIns="0" rIns="0" bIns="0" rtlCol="0" anchor="ctr" anchorCtr="0">
            <a:spAutoFit/>
          </a:bodyPr>
          <a:lstStyle/>
          <a:p>
            <a:pPr algn="ctr"/>
            <a:r>
              <a:rPr lang="en-US" sz="800" b="1" dirty="0">
                <a:solidFill>
                  <a:schemeClr val="bg1"/>
                </a:solidFill>
                <a:latin typeface="Amazon Ember" panose="02000000000000000000" pitchFamily="2" charset="0"/>
                <a:ea typeface="Amazon Ember" panose="02000000000000000000" pitchFamily="2" charset="0"/>
              </a:rPr>
              <a:t>AMI</a:t>
            </a:r>
            <a:endParaRPr lang="en-US" sz="1400" b="1" dirty="0">
              <a:solidFill>
                <a:schemeClr val="bg1"/>
              </a:solidFill>
              <a:latin typeface="Amazon Ember" panose="02000000000000000000" pitchFamily="2" charset="0"/>
              <a:ea typeface="Amazon Ember" panose="02000000000000000000" pitchFamily="2" charset="0"/>
            </a:endParaRPr>
          </a:p>
        </p:txBody>
      </p:sp>
      <p:pic>
        <p:nvPicPr>
          <p:cNvPr id="19" name="Picture 18">
            <a:extLst>
              <a:ext uri="{FF2B5EF4-FFF2-40B4-BE49-F238E27FC236}">
                <a16:creationId xmlns:a16="http://schemas.microsoft.com/office/drawing/2014/main" id="{3A4BD007-3F26-7448-8ED6-FC35A9DBF4C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981234" y="2595007"/>
            <a:ext cx="544781" cy="564959"/>
          </a:xfrm>
          <a:prstGeom prst="rect">
            <a:avLst/>
          </a:prstGeom>
        </p:spPr>
      </p:pic>
      <p:sp>
        <p:nvSpPr>
          <p:cNvPr id="20" name="TextBox 19">
            <a:extLst>
              <a:ext uri="{FF2B5EF4-FFF2-40B4-BE49-F238E27FC236}">
                <a16:creationId xmlns:a16="http://schemas.microsoft.com/office/drawing/2014/main" id="{95EE547E-3423-224B-82D1-4CA62B3DAA96}"/>
              </a:ext>
            </a:extLst>
          </p:cNvPr>
          <p:cNvSpPr txBox="1"/>
          <p:nvPr/>
        </p:nvSpPr>
        <p:spPr>
          <a:xfrm>
            <a:off x="3525412" y="3462739"/>
            <a:ext cx="841248" cy="137160"/>
          </a:xfrm>
          <a:prstGeom prst="rect">
            <a:avLst/>
          </a:prstGeom>
          <a:solidFill>
            <a:schemeClr val="accent5">
              <a:lumMod val="50000"/>
            </a:schemeClr>
          </a:solidFill>
        </p:spPr>
        <p:txBody>
          <a:bodyPr wrap="square" lIns="0" tIns="0" rIns="0" bIns="0" rtlCol="0" anchor="ctr" anchorCtr="0">
            <a:spAutoFit/>
          </a:bodyPr>
          <a:lstStyle/>
          <a:p>
            <a:pPr algn="ctr"/>
            <a:r>
              <a:rPr lang="en-US" sz="1000" dirty="0">
                <a:solidFill>
                  <a:schemeClr val="bg1"/>
                </a:solidFill>
                <a:latin typeface="Amazon Ember" panose="02000000000000000000" pitchFamily="2" charset="0"/>
                <a:ea typeface="Amazon Ember" panose="02000000000000000000" pitchFamily="2" charset="0"/>
              </a:rPr>
              <a:t>Amazon ES</a:t>
            </a:r>
          </a:p>
        </p:txBody>
      </p:sp>
      <p:cxnSp>
        <p:nvCxnSpPr>
          <p:cNvPr id="22" name="Straight Arrow Connector 21">
            <a:extLst>
              <a:ext uri="{FF2B5EF4-FFF2-40B4-BE49-F238E27FC236}">
                <a16:creationId xmlns:a16="http://schemas.microsoft.com/office/drawing/2014/main" id="{6B95C920-4C52-FB4E-B740-3CBBF6233AF9}"/>
              </a:ext>
            </a:extLst>
          </p:cNvPr>
          <p:cNvCxnSpPr>
            <a:cxnSpLocks/>
          </p:cNvCxnSpPr>
          <p:nvPr/>
        </p:nvCxnSpPr>
        <p:spPr>
          <a:xfrm>
            <a:off x="2202431" y="3097421"/>
            <a:ext cx="473162" cy="5392"/>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C00A73B9-E047-074E-BD74-34DDC540960A}"/>
              </a:ext>
            </a:extLst>
          </p:cNvPr>
          <p:cNvCxnSpPr>
            <a:cxnSpLocks/>
          </p:cNvCxnSpPr>
          <p:nvPr/>
        </p:nvCxnSpPr>
        <p:spPr>
          <a:xfrm>
            <a:off x="3186557" y="3120656"/>
            <a:ext cx="491368"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pic>
        <p:nvPicPr>
          <p:cNvPr id="25" name="Graphic 24">
            <a:extLst>
              <a:ext uri="{FF2B5EF4-FFF2-40B4-BE49-F238E27FC236}">
                <a16:creationId xmlns:a16="http://schemas.microsoft.com/office/drawing/2014/main" id="{FB2908BF-A1A6-1A44-898D-65D3B5CBAB9B}"/>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1158" y="2387996"/>
            <a:ext cx="997082" cy="997082"/>
          </a:xfrm>
          <a:prstGeom prst="rect">
            <a:avLst/>
          </a:prstGeom>
        </p:spPr>
      </p:pic>
      <p:sp>
        <p:nvSpPr>
          <p:cNvPr id="27" name="TextBox 26">
            <a:extLst>
              <a:ext uri="{FF2B5EF4-FFF2-40B4-BE49-F238E27FC236}">
                <a16:creationId xmlns:a16="http://schemas.microsoft.com/office/drawing/2014/main" id="{CEC129E5-B7E1-BD42-9EC4-3E7D02DF2BA1}"/>
              </a:ext>
            </a:extLst>
          </p:cNvPr>
          <p:cNvSpPr txBox="1"/>
          <p:nvPr/>
        </p:nvSpPr>
        <p:spPr>
          <a:xfrm>
            <a:off x="2398118" y="3385078"/>
            <a:ext cx="1052721" cy="465395"/>
          </a:xfrm>
          <a:prstGeom prst="rect">
            <a:avLst/>
          </a:prstGeom>
          <a:solidFill>
            <a:schemeClr val="accent5">
              <a:lumMod val="50000"/>
            </a:schemeClr>
          </a:solidFill>
        </p:spPr>
        <p:txBody>
          <a:bodyPr wrap="square" lIns="0" tIns="0" rIns="0" bIns="0" rtlCol="0" anchor="ctr" anchorCtr="0">
            <a:spAutoFit/>
          </a:bodyPr>
          <a:lstStyle/>
          <a:p>
            <a:pPr algn="ctr"/>
            <a:r>
              <a:rPr lang="en-US" sz="1000" dirty="0">
                <a:solidFill>
                  <a:schemeClr val="bg1"/>
                </a:solidFill>
                <a:latin typeface="Amazon Ember" panose="02000000000000000000" pitchFamily="2" charset="0"/>
                <a:ea typeface="Amazon Ember" panose="02000000000000000000" pitchFamily="2" charset="0"/>
                <a:cs typeface="Arial"/>
              </a:rPr>
              <a:t>CTR </a:t>
            </a:r>
          </a:p>
          <a:p>
            <a:pPr algn="ctr"/>
            <a:r>
              <a:rPr lang="en-US" sz="1000" dirty="0">
                <a:solidFill>
                  <a:schemeClr val="bg1"/>
                </a:solidFill>
                <a:latin typeface="Amazon Ember" panose="02000000000000000000" pitchFamily="2" charset="0"/>
                <a:ea typeface="Amazon Ember" panose="02000000000000000000" pitchFamily="2" charset="0"/>
                <a:cs typeface="Arial"/>
              </a:rPr>
              <a:t>Kinesis Firehose</a:t>
            </a:r>
          </a:p>
          <a:p>
            <a:pPr algn="ctr"/>
            <a:r>
              <a:rPr lang="en-US" sz="1000" dirty="0">
                <a:solidFill>
                  <a:schemeClr val="bg1"/>
                </a:solidFill>
                <a:latin typeface="Amazon Ember" panose="02000000000000000000" pitchFamily="2" charset="0"/>
                <a:ea typeface="Amazon Ember" panose="02000000000000000000" pitchFamily="2" charset="0"/>
                <a:cs typeface="Arial"/>
              </a:rPr>
              <a:t>delivery stream</a:t>
            </a:r>
          </a:p>
        </p:txBody>
      </p:sp>
      <p:pic>
        <p:nvPicPr>
          <p:cNvPr id="29" name="Graphic 28">
            <a:extLst>
              <a:ext uri="{FF2B5EF4-FFF2-40B4-BE49-F238E27FC236}">
                <a16:creationId xmlns:a16="http://schemas.microsoft.com/office/drawing/2014/main" id="{38A0E9F8-1D48-7A41-A58D-BDF8E239328D}"/>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510764" y="2639686"/>
            <a:ext cx="952500" cy="952500"/>
          </a:xfrm>
          <a:prstGeom prst="rect">
            <a:avLst/>
          </a:prstGeom>
        </p:spPr>
      </p:pic>
      <p:pic>
        <p:nvPicPr>
          <p:cNvPr id="30" name="Picture 29">
            <a:extLst>
              <a:ext uri="{FF2B5EF4-FFF2-40B4-BE49-F238E27FC236}">
                <a16:creationId xmlns:a16="http://schemas.microsoft.com/office/drawing/2014/main" id="{2220BAC1-11BA-354B-8127-460EF877AA69}"/>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43347" y="958568"/>
            <a:ext cx="747083" cy="487680"/>
          </a:xfrm>
          <a:prstGeom prst="rect">
            <a:avLst/>
          </a:prstGeom>
        </p:spPr>
      </p:pic>
      <p:cxnSp>
        <p:nvCxnSpPr>
          <p:cNvPr id="31" name="Straight Arrow Connector 30">
            <a:extLst>
              <a:ext uri="{FF2B5EF4-FFF2-40B4-BE49-F238E27FC236}">
                <a16:creationId xmlns:a16="http://schemas.microsoft.com/office/drawing/2014/main" id="{A5A1590C-6CA2-7140-AE93-7E8B82A4FA9B}"/>
              </a:ext>
            </a:extLst>
          </p:cNvPr>
          <p:cNvCxnSpPr>
            <a:cxnSpLocks/>
          </p:cNvCxnSpPr>
          <p:nvPr/>
        </p:nvCxnSpPr>
        <p:spPr>
          <a:xfrm>
            <a:off x="4210276" y="3120656"/>
            <a:ext cx="488067" cy="0"/>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pic>
        <p:nvPicPr>
          <p:cNvPr id="32" name="Graphic 31">
            <a:extLst>
              <a:ext uri="{FF2B5EF4-FFF2-40B4-BE49-F238E27FC236}">
                <a16:creationId xmlns:a16="http://schemas.microsoft.com/office/drawing/2014/main" id="{8F67DAB9-CEA4-B64C-9862-B22EAD5C366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6275" y="2705659"/>
            <a:ext cx="796941" cy="796941"/>
          </a:xfrm>
          <a:prstGeom prst="rect">
            <a:avLst/>
          </a:prstGeom>
        </p:spPr>
      </p:pic>
      <p:pic>
        <p:nvPicPr>
          <p:cNvPr id="42" name="Picture 41">
            <a:extLst>
              <a:ext uri="{FF2B5EF4-FFF2-40B4-BE49-F238E27FC236}">
                <a16:creationId xmlns:a16="http://schemas.microsoft.com/office/drawing/2014/main" id="{2B205225-E221-C945-B023-349C207A947D}"/>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732800" y="1793981"/>
            <a:ext cx="415967" cy="271302"/>
          </a:xfrm>
          <a:prstGeom prst="rect">
            <a:avLst/>
          </a:prstGeom>
        </p:spPr>
      </p:pic>
      <p:sp>
        <p:nvSpPr>
          <p:cNvPr id="54" name="TextBox 53">
            <a:extLst>
              <a:ext uri="{FF2B5EF4-FFF2-40B4-BE49-F238E27FC236}">
                <a16:creationId xmlns:a16="http://schemas.microsoft.com/office/drawing/2014/main" id="{D593FD09-FB47-5048-B5F2-7B53A703576C}"/>
              </a:ext>
            </a:extLst>
          </p:cNvPr>
          <p:cNvSpPr txBox="1"/>
          <p:nvPr/>
        </p:nvSpPr>
        <p:spPr>
          <a:xfrm>
            <a:off x="1643410" y="2286366"/>
            <a:ext cx="1039371" cy="307777"/>
          </a:xfrm>
          <a:prstGeom prst="rect">
            <a:avLst/>
          </a:prstGeom>
          <a:solidFill>
            <a:schemeClr val="accent4">
              <a:lumMod val="75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cs typeface="Arial"/>
              </a:rPr>
              <a:t>Call Recordings &amp;</a:t>
            </a:r>
          </a:p>
          <a:p>
            <a:pPr algn="ctr"/>
            <a:r>
              <a:rPr lang="en-US" sz="1000" spc="-50" dirty="0">
                <a:solidFill>
                  <a:schemeClr val="bg1"/>
                </a:solidFill>
                <a:latin typeface="Amazon Ember" panose="02000000000000000000" pitchFamily="2" charset="0"/>
                <a:ea typeface="Amazon Ember" panose="02000000000000000000" pitchFamily="2" charset="0"/>
                <a:cs typeface="Arial"/>
              </a:rPr>
              <a:t>Scheduled Reports</a:t>
            </a:r>
            <a:endParaRPr lang="en-US" sz="1000" spc="-50" dirty="0">
              <a:solidFill>
                <a:schemeClr val="bg1"/>
              </a:solidFill>
              <a:latin typeface="Amazon Ember" panose="02000000000000000000" pitchFamily="2" charset="0"/>
              <a:ea typeface="Amazon Ember" panose="02000000000000000000" pitchFamily="2" charset="0"/>
            </a:endParaRPr>
          </a:p>
        </p:txBody>
      </p:sp>
      <p:pic>
        <p:nvPicPr>
          <p:cNvPr id="57" name="Picture 56">
            <a:extLst>
              <a:ext uri="{FF2B5EF4-FFF2-40B4-BE49-F238E27FC236}">
                <a16:creationId xmlns:a16="http://schemas.microsoft.com/office/drawing/2014/main" id="{7F20EEE1-D4F5-B949-B465-9E27670456A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79691" y="1900807"/>
            <a:ext cx="472957" cy="491505"/>
          </a:xfrm>
          <a:prstGeom prst="rect">
            <a:avLst/>
          </a:prstGeom>
        </p:spPr>
      </p:pic>
      <p:sp>
        <p:nvSpPr>
          <p:cNvPr id="58" name="TextBox 57">
            <a:extLst>
              <a:ext uri="{FF2B5EF4-FFF2-40B4-BE49-F238E27FC236}">
                <a16:creationId xmlns:a16="http://schemas.microsoft.com/office/drawing/2014/main" id="{364B44C9-46DA-244C-80AB-173CA67FADFE}"/>
              </a:ext>
            </a:extLst>
          </p:cNvPr>
          <p:cNvSpPr txBox="1"/>
          <p:nvPr/>
        </p:nvSpPr>
        <p:spPr>
          <a:xfrm>
            <a:off x="3124555" y="2416922"/>
            <a:ext cx="783718" cy="353024"/>
          </a:xfrm>
          <a:prstGeom prst="rect">
            <a:avLst/>
          </a:prstGeom>
          <a:solidFill>
            <a:schemeClr val="accent5">
              <a:lumMod val="50000"/>
            </a:schemeClr>
          </a:solidFill>
        </p:spPr>
        <p:txBody>
          <a:bodyPr wrap="square" rtlCol="0" anchor="ctr" anchorCtr="0">
            <a:noAutofit/>
          </a:bodyPr>
          <a:lstStyle/>
          <a:p>
            <a:pPr algn="ctr"/>
            <a:r>
              <a:rPr lang="en-US" sz="1000" dirty="0">
                <a:solidFill>
                  <a:schemeClr val="bg1"/>
                </a:solidFill>
                <a:latin typeface="Amazon Ember" charset="0"/>
                <a:ea typeface="Amazon Ember" charset="0"/>
                <a:cs typeface="Amazon Ember" charset="0"/>
              </a:rPr>
              <a:t>Lambda Functions</a:t>
            </a:r>
          </a:p>
        </p:txBody>
      </p:sp>
      <p:sp>
        <p:nvSpPr>
          <p:cNvPr id="23" name="TextBox 22">
            <a:extLst>
              <a:ext uri="{FF2B5EF4-FFF2-40B4-BE49-F238E27FC236}">
                <a16:creationId xmlns:a16="http://schemas.microsoft.com/office/drawing/2014/main" id="{B22435A9-D2D4-0748-A8DC-F1AE4E0B8172}"/>
              </a:ext>
            </a:extLst>
          </p:cNvPr>
          <p:cNvSpPr txBox="1"/>
          <p:nvPr/>
        </p:nvSpPr>
        <p:spPr>
          <a:xfrm>
            <a:off x="5712977" y="3179517"/>
            <a:ext cx="429768" cy="137160"/>
          </a:xfrm>
          <a:prstGeom prst="rect">
            <a:avLst/>
          </a:prstGeom>
          <a:solidFill>
            <a:schemeClr val="accent5">
              <a:lumMod val="50000"/>
            </a:schemeClr>
          </a:solidFill>
        </p:spPr>
        <p:txBody>
          <a:bodyPr wrap="square" lIns="0" tIns="0" rIns="0" bIns="0" rtlCol="0" anchor="ctr" anchorCtr="0">
            <a:spAutoFit/>
          </a:bodyPr>
          <a:lstStyle/>
          <a:p>
            <a:pPr algn="ctr"/>
            <a:r>
              <a:rPr lang="en-US" sz="800" dirty="0">
                <a:solidFill>
                  <a:schemeClr val="bg1"/>
                </a:solidFill>
                <a:latin typeface="Amazon Ember" panose="02000000000000000000" pitchFamily="2" charset="0"/>
                <a:ea typeface="Amazon Ember" panose="02000000000000000000" pitchFamily="2" charset="0"/>
              </a:rPr>
              <a:t>DB</a:t>
            </a:r>
            <a:endParaRPr lang="en-US" sz="1400" dirty="0">
              <a:solidFill>
                <a:schemeClr val="bg1"/>
              </a:solidFill>
              <a:latin typeface="Amazon Ember" panose="02000000000000000000" pitchFamily="2" charset="0"/>
              <a:ea typeface="Amazon Ember" panose="02000000000000000000" pitchFamily="2" charset="0"/>
            </a:endParaRPr>
          </a:p>
        </p:txBody>
      </p:sp>
      <p:cxnSp>
        <p:nvCxnSpPr>
          <p:cNvPr id="26" name="Straight Arrow Connector 25">
            <a:extLst>
              <a:ext uri="{FF2B5EF4-FFF2-40B4-BE49-F238E27FC236}">
                <a16:creationId xmlns:a16="http://schemas.microsoft.com/office/drawing/2014/main" id="{01B8F9EF-1BD3-B74A-8BEB-8685D41F9EF6}"/>
              </a:ext>
            </a:extLst>
          </p:cNvPr>
          <p:cNvCxnSpPr>
            <a:cxnSpLocks/>
          </p:cNvCxnSpPr>
          <p:nvPr/>
        </p:nvCxnSpPr>
        <p:spPr>
          <a:xfrm>
            <a:off x="1264066" y="3102269"/>
            <a:ext cx="468000" cy="353"/>
          </a:xfrm>
          <a:prstGeom prst="straightConnector1">
            <a:avLst/>
          </a:prstGeom>
          <a:ln w="25400">
            <a:tailEnd type="triangle"/>
          </a:ln>
        </p:spPr>
        <p:style>
          <a:lnRef idx="2">
            <a:schemeClr val="dk1"/>
          </a:lnRef>
          <a:fillRef idx="0">
            <a:schemeClr val="dk1"/>
          </a:fillRef>
          <a:effectRef idx="1">
            <a:schemeClr val="dk1"/>
          </a:effectRef>
          <a:fontRef idx="minor">
            <a:schemeClr val="tx1"/>
          </a:fontRef>
        </p:style>
      </p:cxnSp>
      <p:cxnSp>
        <p:nvCxnSpPr>
          <p:cNvPr id="17" name="Elbow Connector 16">
            <a:extLst>
              <a:ext uri="{FF2B5EF4-FFF2-40B4-BE49-F238E27FC236}">
                <a16:creationId xmlns:a16="http://schemas.microsoft.com/office/drawing/2014/main" id="{7AB04DB7-7580-164C-B823-F6C2693F033A}"/>
              </a:ext>
            </a:extLst>
          </p:cNvPr>
          <p:cNvCxnSpPr>
            <a:cxnSpLocks/>
          </p:cNvCxnSpPr>
          <p:nvPr/>
        </p:nvCxnSpPr>
        <p:spPr>
          <a:xfrm flipV="1">
            <a:off x="1290429" y="2078581"/>
            <a:ext cx="657637" cy="627079"/>
          </a:xfrm>
          <a:prstGeom prst="bentConnector3">
            <a:avLst>
              <a:gd name="adj1" fmla="val 50000"/>
            </a:avLst>
          </a:prstGeom>
          <a:ln w="254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969ACAF5-9708-3C42-8F0B-D56E326EFF0B}"/>
              </a:ext>
            </a:extLst>
          </p:cNvPr>
          <p:cNvCxnSpPr>
            <a:cxnSpLocks/>
            <a:endCxn id="57" idx="1"/>
          </p:cNvCxnSpPr>
          <p:nvPr/>
        </p:nvCxnSpPr>
        <p:spPr>
          <a:xfrm flipV="1">
            <a:off x="1264066" y="2146560"/>
            <a:ext cx="2015625" cy="642257"/>
          </a:xfrm>
          <a:prstGeom prst="bentConnector3">
            <a:avLst>
              <a:gd name="adj1" fmla="val 78008"/>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2EAF75C1-0A2F-0A44-BF45-516824F5E7F4}"/>
              </a:ext>
            </a:extLst>
          </p:cNvPr>
          <p:cNvCxnSpPr/>
          <p:nvPr/>
        </p:nvCxnSpPr>
        <p:spPr>
          <a:xfrm>
            <a:off x="3752648" y="2146559"/>
            <a:ext cx="972455" cy="605872"/>
          </a:xfrm>
          <a:prstGeom prst="bentConnector3">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3BC6B937-9E20-4D4C-8B0E-E2E4C97369B9}"/>
              </a:ext>
            </a:extLst>
          </p:cNvPr>
          <p:cNvCxnSpPr>
            <a:cxnSpLocks/>
          </p:cNvCxnSpPr>
          <p:nvPr/>
        </p:nvCxnSpPr>
        <p:spPr>
          <a:xfrm>
            <a:off x="2385859" y="1849382"/>
            <a:ext cx="2346834" cy="588725"/>
          </a:xfrm>
          <a:prstGeom prst="bentConnector3">
            <a:avLst>
              <a:gd name="adj1" fmla="val 8862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3" name="Graphic 32">
            <a:extLst>
              <a:ext uri="{FF2B5EF4-FFF2-40B4-BE49-F238E27FC236}">
                <a16:creationId xmlns:a16="http://schemas.microsoft.com/office/drawing/2014/main" id="{B58D7CD6-9A48-2042-BAF6-97BEED3982C8}"/>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88975" y="1528399"/>
            <a:ext cx="936000" cy="936000"/>
          </a:xfrm>
          <a:prstGeom prst="rect">
            <a:avLst/>
          </a:prstGeom>
        </p:spPr>
      </p:pic>
      <p:grpSp>
        <p:nvGrpSpPr>
          <p:cNvPr id="65" name="Group 64">
            <a:extLst>
              <a:ext uri="{FF2B5EF4-FFF2-40B4-BE49-F238E27FC236}">
                <a16:creationId xmlns:a16="http://schemas.microsoft.com/office/drawing/2014/main" id="{385F3275-6AC4-7044-A085-06D3C820357F}"/>
              </a:ext>
            </a:extLst>
          </p:cNvPr>
          <p:cNvGrpSpPr/>
          <p:nvPr/>
        </p:nvGrpSpPr>
        <p:grpSpPr>
          <a:xfrm>
            <a:off x="6995376" y="2135793"/>
            <a:ext cx="1897122" cy="993048"/>
            <a:chOff x="7003441" y="1950881"/>
            <a:chExt cx="1897122" cy="993048"/>
          </a:xfrm>
        </p:grpSpPr>
        <p:sp>
          <p:nvSpPr>
            <p:cNvPr id="61" name="TextBox 60">
              <a:extLst>
                <a:ext uri="{FF2B5EF4-FFF2-40B4-BE49-F238E27FC236}">
                  <a16:creationId xmlns:a16="http://schemas.microsoft.com/office/drawing/2014/main" id="{741FA640-E33A-CD4C-A4AF-373B0A577292}"/>
                </a:ext>
              </a:extLst>
            </p:cNvPr>
            <p:cNvSpPr txBox="1"/>
            <p:nvPr/>
          </p:nvSpPr>
          <p:spPr>
            <a:xfrm>
              <a:off x="7003441" y="2451487"/>
              <a:ext cx="1895287" cy="246221"/>
            </a:xfrm>
            <a:prstGeom prst="rect">
              <a:avLst/>
            </a:prstGeom>
            <a:solidFill>
              <a:schemeClr val="accent4">
                <a:lumMod val="75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Solution Space</a:t>
              </a:r>
            </a:p>
          </p:txBody>
        </p:sp>
        <p:sp>
          <p:nvSpPr>
            <p:cNvPr id="62" name="TextBox 61">
              <a:extLst>
                <a:ext uri="{FF2B5EF4-FFF2-40B4-BE49-F238E27FC236}">
                  <a16:creationId xmlns:a16="http://schemas.microsoft.com/office/drawing/2014/main" id="{32482C32-740D-D647-9FA5-4994E14FB219}"/>
                </a:ext>
              </a:extLst>
            </p:cNvPr>
            <p:cNvSpPr txBox="1"/>
            <p:nvPr/>
          </p:nvSpPr>
          <p:spPr>
            <a:xfrm>
              <a:off x="7007756" y="2211225"/>
              <a:ext cx="1892807" cy="246221"/>
            </a:xfrm>
            <a:prstGeom prst="rect">
              <a:avLst/>
            </a:prstGeom>
            <a:solidFill>
              <a:schemeClr val="accent5">
                <a:lumMod val="50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Quick Start    </a:t>
              </a:r>
            </a:p>
          </p:txBody>
        </p:sp>
        <p:sp>
          <p:nvSpPr>
            <p:cNvPr id="63" name="TextBox 62">
              <a:extLst>
                <a:ext uri="{FF2B5EF4-FFF2-40B4-BE49-F238E27FC236}">
                  <a16:creationId xmlns:a16="http://schemas.microsoft.com/office/drawing/2014/main" id="{A49D2FBA-CA73-1648-9F58-96AB8A583C93}"/>
                </a:ext>
              </a:extLst>
            </p:cNvPr>
            <p:cNvSpPr txBox="1"/>
            <p:nvPr/>
          </p:nvSpPr>
          <p:spPr>
            <a:xfrm>
              <a:off x="7003441" y="2697708"/>
              <a:ext cx="1892807" cy="246221"/>
            </a:xfrm>
            <a:prstGeom prst="rect">
              <a:avLst/>
            </a:prstGeom>
            <a:solidFill>
              <a:schemeClr val="accent2">
                <a:lumMod val="50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Marketplace</a:t>
              </a:r>
            </a:p>
          </p:txBody>
        </p:sp>
        <p:sp>
          <p:nvSpPr>
            <p:cNvPr id="64" name="TextBox 63">
              <a:extLst>
                <a:ext uri="{FF2B5EF4-FFF2-40B4-BE49-F238E27FC236}">
                  <a16:creationId xmlns:a16="http://schemas.microsoft.com/office/drawing/2014/main" id="{AF6B2ED0-F5BA-014C-AF22-FD6C946EF26C}"/>
                </a:ext>
              </a:extLst>
            </p:cNvPr>
            <p:cNvSpPr txBox="1"/>
            <p:nvPr/>
          </p:nvSpPr>
          <p:spPr>
            <a:xfrm>
              <a:off x="7007411" y="1950881"/>
              <a:ext cx="1892807" cy="246221"/>
            </a:xfrm>
            <a:prstGeom prst="rect">
              <a:avLst/>
            </a:prstGeom>
            <a:solidFill>
              <a:schemeClr val="bg1"/>
            </a:solidFill>
            <a:ln>
              <a:solidFill>
                <a:schemeClr val="tx1"/>
              </a:solidFill>
            </a:ln>
          </p:spPr>
          <p:txBody>
            <a:bodyPr wrap="square" lIns="0" tIns="0" rIns="0" bIns="0" rtlCol="0" anchor="ctr" anchorCtr="0">
              <a:noAutofit/>
            </a:bodyPr>
            <a:lstStyle/>
            <a:p>
              <a:pPr algn="ctr"/>
              <a:r>
                <a:rPr lang="en-US" sz="1600" dirty="0">
                  <a:latin typeface="Amazon Ember" panose="02000000000000000000" pitchFamily="2" charset="0"/>
                  <a:ea typeface="Amazon Ember" panose="02000000000000000000" pitchFamily="2" charset="0"/>
                </a:rPr>
                <a:t>LEGEND</a:t>
              </a:r>
            </a:p>
          </p:txBody>
        </p:sp>
      </p:grpSp>
    </p:spTree>
    <p:extLst>
      <p:ext uri="{BB962C8B-B14F-4D97-AF65-F5344CB8AC3E}">
        <p14:creationId xmlns:p14="http://schemas.microsoft.com/office/powerpoint/2010/main" val="9465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14">
            <a:extLst>
              <a:ext uri="{FF2B5EF4-FFF2-40B4-BE49-F238E27FC236}">
                <a16:creationId xmlns:a16="http://schemas.microsoft.com/office/drawing/2014/main" id="{06AB24E7-02FC-7C47-AE67-9B5702AB564D}"/>
              </a:ext>
            </a:extLst>
          </p:cNvPr>
          <p:cNvSpPr/>
          <p:nvPr/>
        </p:nvSpPr>
        <p:spPr>
          <a:xfrm>
            <a:off x="4678863" y="1339100"/>
            <a:ext cx="2066161" cy="2411676"/>
          </a:xfrm>
          <a:prstGeom prst="roundRect">
            <a:avLst>
              <a:gd name="adj" fmla="val 9818"/>
            </a:avLst>
          </a:prstGeom>
          <a:solidFill>
            <a:schemeClr val="accent2">
              <a:alpha val="25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p:txBody>
      </p:sp>
      <p:sp>
        <p:nvSpPr>
          <p:cNvPr id="2" name="Title 1">
            <a:extLst>
              <a:ext uri="{FF2B5EF4-FFF2-40B4-BE49-F238E27FC236}">
                <a16:creationId xmlns:a16="http://schemas.microsoft.com/office/drawing/2014/main" id="{1168F73E-FB63-7241-813A-BE675D7A04B9}"/>
              </a:ext>
            </a:extLst>
          </p:cNvPr>
          <p:cNvSpPr>
            <a:spLocks noGrp="1"/>
          </p:cNvSpPr>
          <p:nvPr>
            <p:ph type="title"/>
          </p:nvPr>
        </p:nvSpPr>
        <p:spPr/>
        <p:txBody>
          <a:bodyPr/>
          <a:lstStyle/>
          <a:p>
            <a:r>
              <a:rPr lang="en-US" dirty="0"/>
              <a:t>Scenario 2</a:t>
            </a:r>
          </a:p>
        </p:txBody>
      </p:sp>
      <p:grpSp>
        <p:nvGrpSpPr>
          <p:cNvPr id="65" name="Group 64">
            <a:extLst>
              <a:ext uri="{FF2B5EF4-FFF2-40B4-BE49-F238E27FC236}">
                <a16:creationId xmlns:a16="http://schemas.microsoft.com/office/drawing/2014/main" id="{385F3275-6AC4-7044-A085-06D3C820357F}"/>
              </a:ext>
            </a:extLst>
          </p:cNvPr>
          <p:cNvGrpSpPr/>
          <p:nvPr/>
        </p:nvGrpSpPr>
        <p:grpSpPr>
          <a:xfrm>
            <a:off x="6995376" y="2135793"/>
            <a:ext cx="1897122" cy="993048"/>
            <a:chOff x="7003441" y="1950881"/>
            <a:chExt cx="1897122" cy="993048"/>
          </a:xfrm>
        </p:grpSpPr>
        <p:sp>
          <p:nvSpPr>
            <p:cNvPr id="61" name="TextBox 60">
              <a:extLst>
                <a:ext uri="{FF2B5EF4-FFF2-40B4-BE49-F238E27FC236}">
                  <a16:creationId xmlns:a16="http://schemas.microsoft.com/office/drawing/2014/main" id="{741FA640-E33A-CD4C-A4AF-373B0A577292}"/>
                </a:ext>
              </a:extLst>
            </p:cNvPr>
            <p:cNvSpPr txBox="1"/>
            <p:nvPr/>
          </p:nvSpPr>
          <p:spPr>
            <a:xfrm>
              <a:off x="7003441" y="2451487"/>
              <a:ext cx="1895287" cy="246221"/>
            </a:xfrm>
            <a:prstGeom prst="rect">
              <a:avLst/>
            </a:prstGeom>
            <a:solidFill>
              <a:schemeClr val="accent4">
                <a:lumMod val="75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Solution Space</a:t>
              </a:r>
            </a:p>
          </p:txBody>
        </p:sp>
        <p:sp>
          <p:nvSpPr>
            <p:cNvPr id="62" name="TextBox 61">
              <a:extLst>
                <a:ext uri="{FF2B5EF4-FFF2-40B4-BE49-F238E27FC236}">
                  <a16:creationId xmlns:a16="http://schemas.microsoft.com/office/drawing/2014/main" id="{32482C32-740D-D647-9FA5-4994E14FB219}"/>
                </a:ext>
              </a:extLst>
            </p:cNvPr>
            <p:cNvSpPr txBox="1"/>
            <p:nvPr/>
          </p:nvSpPr>
          <p:spPr>
            <a:xfrm>
              <a:off x="7007756" y="2211225"/>
              <a:ext cx="1892807" cy="246221"/>
            </a:xfrm>
            <a:prstGeom prst="rect">
              <a:avLst/>
            </a:prstGeom>
            <a:solidFill>
              <a:schemeClr val="accent5">
                <a:lumMod val="50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Quick Start    </a:t>
              </a:r>
            </a:p>
          </p:txBody>
        </p:sp>
        <p:sp>
          <p:nvSpPr>
            <p:cNvPr id="63" name="TextBox 62">
              <a:extLst>
                <a:ext uri="{FF2B5EF4-FFF2-40B4-BE49-F238E27FC236}">
                  <a16:creationId xmlns:a16="http://schemas.microsoft.com/office/drawing/2014/main" id="{A49D2FBA-CA73-1648-9F58-96AB8A583C93}"/>
                </a:ext>
              </a:extLst>
            </p:cNvPr>
            <p:cNvSpPr txBox="1"/>
            <p:nvPr/>
          </p:nvSpPr>
          <p:spPr>
            <a:xfrm>
              <a:off x="7003441" y="2697708"/>
              <a:ext cx="1892807" cy="246221"/>
            </a:xfrm>
            <a:prstGeom prst="rect">
              <a:avLst/>
            </a:prstGeom>
            <a:solidFill>
              <a:schemeClr val="accent2">
                <a:lumMod val="50000"/>
              </a:schemeClr>
            </a:solidFill>
            <a:ln>
              <a:solidFill>
                <a:schemeClr val="tx1"/>
              </a:solidFill>
            </a:ln>
          </p:spPr>
          <p:txBody>
            <a:bodyPr wrap="square" lIns="0" tIns="0" rIns="0" bIns="0" rtlCol="0" anchor="ctr" anchorCtr="0">
              <a:noAutofit/>
            </a:bodyPr>
            <a:lstStyle/>
            <a:p>
              <a:pPr algn="ctr"/>
              <a:r>
                <a:rPr lang="en-US" sz="1600" dirty="0">
                  <a:solidFill>
                    <a:schemeClr val="bg1"/>
                  </a:solidFill>
                  <a:latin typeface="Amazon Ember" panose="02000000000000000000" pitchFamily="2" charset="0"/>
                  <a:ea typeface="Amazon Ember" panose="02000000000000000000" pitchFamily="2" charset="0"/>
                </a:rPr>
                <a:t>Marketplace</a:t>
              </a:r>
            </a:p>
          </p:txBody>
        </p:sp>
        <p:sp>
          <p:nvSpPr>
            <p:cNvPr id="64" name="TextBox 63">
              <a:extLst>
                <a:ext uri="{FF2B5EF4-FFF2-40B4-BE49-F238E27FC236}">
                  <a16:creationId xmlns:a16="http://schemas.microsoft.com/office/drawing/2014/main" id="{AF6B2ED0-F5BA-014C-AF22-FD6C946EF26C}"/>
                </a:ext>
              </a:extLst>
            </p:cNvPr>
            <p:cNvSpPr txBox="1"/>
            <p:nvPr/>
          </p:nvSpPr>
          <p:spPr>
            <a:xfrm>
              <a:off x="7007411" y="1950881"/>
              <a:ext cx="1892807" cy="246221"/>
            </a:xfrm>
            <a:prstGeom prst="rect">
              <a:avLst/>
            </a:prstGeom>
            <a:solidFill>
              <a:schemeClr val="bg1"/>
            </a:solidFill>
            <a:ln>
              <a:solidFill>
                <a:schemeClr val="tx1"/>
              </a:solidFill>
            </a:ln>
          </p:spPr>
          <p:txBody>
            <a:bodyPr wrap="square" lIns="0" tIns="0" rIns="0" bIns="0" rtlCol="0" anchor="ctr" anchorCtr="0">
              <a:noAutofit/>
            </a:bodyPr>
            <a:lstStyle/>
            <a:p>
              <a:pPr algn="ctr"/>
              <a:r>
                <a:rPr lang="en-US" sz="1600" dirty="0">
                  <a:latin typeface="Amazon Ember" panose="02000000000000000000" pitchFamily="2" charset="0"/>
                  <a:ea typeface="Amazon Ember" panose="02000000000000000000" pitchFamily="2" charset="0"/>
                </a:rPr>
                <a:t>LEGEND</a:t>
              </a:r>
            </a:p>
          </p:txBody>
        </p:sp>
      </p:grpSp>
      <p:sp>
        <p:nvSpPr>
          <p:cNvPr id="44" name="Rounded Rectangle 43">
            <a:extLst>
              <a:ext uri="{FF2B5EF4-FFF2-40B4-BE49-F238E27FC236}">
                <a16:creationId xmlns:a16="http://schemas.microsoft.com/office/drawing/2014/main" id="{20EDE1AB-1D7A-3B47-BA10-99F700A54866}"/>
              </a:ext>
            </a:extLst>
          </p:cNvPr>
          <p:cNvSpPr/>
          <p:nvPr/>
        </p:nvSpPr>
        <p:spPr>
          <a:xfrm>
            <a:off x="1546787" y="1351722"/>
            <a:ext cx="1960941" cy="2313829"/>
          </a:xfrm>
          <a:prstGeom prst="roundRect">
            <a:avLst>
              <a:gd name="adj" fmla="val 9818"/>
            </a:avLst>
          </a:prstGeom>
          <a:solidFill>
            <a:schemeClr val="accent2">
              <a:alpha val="25000"/>
            </a:schemeClr>
          </a:solid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t"/>
          <a:lstStyle/>
          <a:p>
            <a:pPr algn="ctr" fontAlgn="auto">
              <a:spcBef>
                <a:spcPts val="0"/>
              </a:spcBef>
              <a:spcAft>
                <a:spcPts val="0"/>
              </a:spcAft>
              <a:defRPr/>
            </a:pPr>
            <a:endParaRPr lang="en-US" dirty="0">
              <a:solidFill>
                <a:schemeClr val="tx1"/>
              </a:solidFill>
              <a:latin typeface="Amazon Ember" charset="0"/>
              <a:ea typeface="Amazon Ember" charset="0"/>
              <a:cs typeface="Amazon Ember" charset="0"/>
            </a:endParaRPr>
          </a:p>
        </p:txBody>
      </p:sp>
      <p:sp>
        <p:nvSpPr>
          <p:cNvPr id="47" name="Rounded Rectangle 46">
            <a:extLst>
              <a:ext uri="{FF2B5EF4-FFF2-40B4-BE49-F238E27FC236}">
                <a16:creationId xmlns:a16="http://schemas.microsoft.com/office/drawing/2014/main" id="{1F7CC52A-C2A2-7747-84F2-3FD4AFFF543D}"/>
              </a:ext>
            </a:extLst>
          </p:cNvPr>
          <p:cNvSpPr/>
          <p:nvPr/>
        </p:nvSpPr>
        <p:spPr>
          <a:xfrm>
            <a:off x="305910" y="1078633"/>
            <a:ext cx="3427361" cy="299169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endParaRPr lang="en-US" dirty="0">
              <a:solidFill>
                <a:schemeClr val="tx1"/>
              </a:solidFill>
              <a:latin typeface="Arial"/>
              <a:cs typeface="Arial"/>
            </a:endParaRPr>
          </a:p>
          <a:p>
            <a:pPr algn="ctr" fontAlgn="auto">
              <a:spcBef>
                <a:spcPts val="0"/>
              </a:spcBef>
              <a:spcAft>
                <a:spcPts val="0"/>
              </a:spcAft>
              <a:defRPr/>
            </a:pPr>
            <a:r>
              <a:rPr lang="en-US" dirty="0">
                <a:solidFill>
                  <a:schemeClr val="tx1"/>
                </a:solidFill>
                <a:latin typeface="Amazon Ember" charset="0"/>
                <a:ea typeface="Amazon Ember" charset="0"/>
                <a:cs typeface="Amazon Ember" charset="0"/>
              </a:rPr>
              <a:t>AWS Region</a:t>
            </a:r>
          </a:p>
        </p:txBody>
      </p:sp>
      <p:pic>
        <p:nvPicPr>
          <p:cNvPr id="48" name="Picture 47">
            <a:extLst>
              <a:ext uri="{FF2B5EF4-FFF2-40B4-BE49-F238E27FC236}">
                <a16:creationId xmlns:a16="http://schemas.microsoft.com/office/drawing/2014/main" id="{9470C544-AFE7-504C-BE83-CED7890165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85" y="786619"/>
            <a:ext cx="739291" cy="482593"/>
          </a:xfrm>
          <a:prstGeom prst="rect">
            <a:avLst/>
          </a:prstGeom>
        </p:spPr>
      </p:pic>
      <p:sp>
        <p:nvSpPr>
          <p:cNvPr id="50" name="Rounded Rectangle 49">
            <a:extLst>
              <a:ext uri="{FF2B5EF4-FFF2-40B4-BE49-F238E27FC236}">
                <a16:creationId xmlns:a16="http://schemas.microsoft.com/office/drawing/2014/main" id="{A0EC20B1-09AE-2843-B3DC-5F57A5066530}"/>
              </a:ext>
            </a:extLst>
          </p:cNvPr>
          <p:cNvSpPr/>
          <p:nvPr/>
        </p:nvSpPr>
        <p:spPr>
          <a:xfrm>
            <a:off x="4454584" y="1083840"/>
            <a:ext cx="2447148" cy="2991724"/>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69" name="TextBox 68">
            <a:extLst>
              <a:ext uri="{FF2B5EF4-FFF2-40B4-BE49-F238E27FC236}">
                <a16:creationId xmlns:a16="http://schemas.microsoft.com/office/drawing/2014/main" id="{A0F1DD58-45E6-A64D-96BD-BEF1F1D73737}"/>
              </a:ext>
            </a:extLst>
          </p:cNvPr>
          <p:cNvSpPr txBox="1"/>
          <p:nvPr/>
        </p:nvSpPr>
        <p:spPr>
          <a:xfrm>
            <a:off x="499314" y="2958867"/>
            <a:ext cx="693165" cy="307777"/>
          </a:xfrm>
          <a:prstGeom prst="rect">
            <a:avLst/>
          </a:prstGeom>
          <a:solidFill>
            <a:schemeClr val="accent4">
              <a:lumMod val="75000"/>
            </a:schemeClr>
          </a:solidFill>
        </p:spPr>
        <p:txBody>
          <a:bodyPr wrap="square" lIns="0" tIns="0" rIns="0" bIns="0" rtlCol="0" anchor="ctr" anchorCtr="0">
            <a:spAutoFit/>
          </a:bodyPr>
          <a:lstStyle/>
          <a:p>
            <a:pPr algn="ctr"/>
            <a:r>
              <a:rPr lang="en-US" sz="1000" dirty="0">
                <a:solidFill>
                  <a:schemeClr val="bg1"/>
                </a:solidFill>
                <a:latin typeface="Amazon Ember" panose="02000000000000000000" pitchFamily="2" charset="0"/>
                <a:ea typeface="Amazon Ember" panose="02000000000000000000" pitchFamily="2" charset="0"/>
              </a:rPr>
              <a:t>Amazon Connect</a:t>
            </a:r>
          </a:p>
        </p:txBody>
      </p:sp>
      <p:pic>
        <p:nvPicPr>
          <p:cNvPr id="70" name="Graphic 69">
            <a:extLst>
              <a:ext uri="{FF2B5EF4-FFF2-40B4-BE49-F238E27FC236}">
                <a16:creationId xmlns:a16="http://schemas.microsoft.com/office/drawing/2014/main" id="{87A79548-D905-DB4A-AB0C-8DEA4846D4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261" y="1913818"/>
            <a:ext cx="1321325" cy="1321325"/>
          </a:xfrm>
          <a:prstGeom prst="rect">
            <a:avLst/>
          </a:prstGeom>
        </p:spPr>
      </p:pic>
      <p:pic>
        <p:nvPicPr>
          <p:cNvPr id="71" name="Picture 70">
            <a:extLst>
              <a:ext uri="{FF2B5EF4-FFF2-40B4-BE49-F238E27FC236}">
                <a16:creationId xmlns:a16="http://schemas.microsoft.com/office/drawing/2014/main" id="{4E2076CD-C0B9-444D-B51A-CDD8953EB9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8534" y="2063490"/>
            <a:ext cx="472957" cy="491505"/>
          </a:xfrm>
          <a:prstGeom prst="rect">
            <a:avLst/>
          </a:prstGeom>
        </p:spPr>
      </p:pic>
      <p:sp>
        <p:nvSpPr>
          <p:cNvPr id="72" name="TextBox 71">
            <a:extLst>
              <a:ext uri="{FF2B5EF4-FFF2-40B4-BE49-F238E27FC236}">
                <a16:creationId xmlns:a16="http://schemas.microsoft.com/office/drawing/2014/main" id="{A84D095D-D2D9-D347-8D0A-30797B08969B}"/>
              </a:ext>
            </a:extLst>
          </p:cNvPr>
          <p:cNvSpPr txBox="1"/>
          <p:nvPr/>
        </p:nvSpPr>
        <p:spPr>
          <a:xfrm>
            <a:off x="2643398" y="2579605"/>
            <a:ext cx="783718" cy="353024"/>
          </a:xfrm>
          <a:prstGeom prst="rect">
            <a:avLst/>
          </a:prstGeom>
          <a:solidFill>
            <a:schemeClr val="accent5">
              <a:lumMod val="50000"/>
            </a:schemeClr>
          </a:solidFill>
        </p:spPr>
        <p:txBody>
          <a:bodyPr wrap="square" rtlCol="0" anchor="ctr" anchorCtr="0">
            <a:noAutofit/>
          </a:bodyPr>
          <a:lstStyle/>
          <a:p>
            <a:pPr algn="ctr"/>
            <a:r>
              <a:rPr lang="en-US" sz="1000" dirty="0">
                <a:solidFill>
                  <a:schemeClr val="bg1"/>
                </a:solidFill>
                <a:latin typeface="Amazon Ember" charset="0"/>
                <a:ea typeface="Amazon Ember" charset="0"/>
                <a:cs typeface="Amazon Ember" charset="0"/>
              </a:rPr>
              <a:t>Lambda Functions</a:t>
            </a:r>
          </a:p>
        </p:txBody>
      </p:sp>
      <p:sp>
        <p:nvSpPr>
          <p:cNvPr id="73" name="TextBox 72">
            <a:extLst>
              <a:ext uri="{FF2B5EF4-FFF2-40B4-BE49-F238E27FC236}">
                <a16:creationId xmlns:a16="http://schemas.microsoft.com/office/drawing/2014/main" id="{ADDD645E-247F-854E-9D25-AED6CBAC7F59}"/>
              </a:ext>
            </a:extLst>
          </p:cNvPr>
          <p:cNvSpPr txBox="1"/>
          <p:nvPr/>
        </p:nvSpPr>
        <p:spPr>
          <a:xfrm>
            <a:off x="1695054" y="3266949"/>
            <a:ext cx="573060" cy="312447"/>
          </a:xfrm>
          <a:prstGeom prst="rect">
            <a:avLst/>
          </a:prstGeom>
          <a:solidFill>
            <a:schemeClr val="accent5">
              <a:lumMod val="50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rPr>
              <a:t>Kinesis</a:t>
            </a:r>
          </a:p>
          <a:p>
            <a:pPr algn="ctr"/>
            <a:r>
              <a:rPr lang="en-US" sz="1000" spc="-50" dirty="0">
                <a:solidFill>
                  <a:schemeClr val="bg1"/>
                </a:solidFill>
                <a:latin typeface="Amazon Ember" panose="02000000000000000000" pitchFamily="2" charset="0"/>
                <a:ea typeface="Amazon Ember" panose="02000000000000000000" pitchFamily="2" charset="0"/>
              </a:rPr>
              <a:t>stream</a:t>
            </a:r>
            <a:endParaRPr lang="en-US" sz="1000" dirty="0">
              <a:solidFill>
                <a:schemeClr val="bg1"/>
              </a:solidFill>
              <a:latin typeface="Amazon Ember" panose="02000000000000000000" pitchFamily="2" charset="0"/>
              <a:ea typeface="Amazon Ember" panose="02000000000000000000" pitchFamily="2" charset="0"/>
              <a:cs typeface="Arial"/>
            </a:endParaRPr>
          </a:p>
        </p:txBody>
      </p:sp>
      <p:pic>
        <p:nvPicPr>
          <p:cNvPr id="74" name="Graphic 73">
            <a:extLst>
              <a:ext uri="{FF2B5EF4-FFF2-40B4-BE49-F238E27FC236}">
                <a16:creationId xmlns:a16="http://schemas.microsoft.com/office/drawing/2014/main" id="{795FF537-14C3-B941-875C-E087EF7D2A6C}"/>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06586" y="2482617"/>
            <a:ext cx="952500" cy="952500"/>
          </a:xfrm>
          <a:prstGeom prst="rect">
            <a:avLst/>
          </a:prstGeom>
        </p:spPr>
      </p:pic>
      <p:sp>
        <p:nvSpPr>
          <p:cNvPr id="75" name="TextBox 74">
            <a:extLst>
              <a:ext uri="{FF2B5EF4-FFF2-40B4-BE49-F238E27FC236}">
                <a16:creationId xmlns:a16="http://schemas.microsoft.com/office/drawing/2014/main" id="{128A6BA7-07DF-4B4B-94EA-EB7E176720D7}"/>
              </a:ext>
            </a:extLst>
          </p:cNvPr>
          <p:cNvSpPr txBox="1"/>
          <p:nvPr/>
        </p:nvSpPr>
        <p:spPr>
          <a:xfrm>
            <a:off x="1604761" y="2005801"/>
            <a:ext cx="1039371" cy="307777"/>
          </a:xfrm>
          <a:prstGeom prst="rect">
            <a:avLst/>
          </a:prstGeom>
          <a:solidFill>
            <a:schemeClr val="accent4">
              <a:lumMod val="75000"/>
            </a:schemeClr>
          </a:solidFill>
        </p:spPr>
        <p:txBody>
          <a:bodyPr wrap="square" lIns="0" tIns="0" rIns="0" bIns="0" rtlCol="0" anchor="ctr" anchorCtr="0">
            <a:spAutoFit/>
          </a:bodyPr>
          <a:lstStyle/>
          <a:p>
            <a:pPr algn="ctr"/>
            <a:r>
              <a:rPr lang="en-US" sz="1000" spc="-50" dirty="0">
                <a:solidFill>
                  <a:schemeClr val="bg1"/>
                </a:solidFill>
                <a:latin typeface="Amazon Ember" panose="02000000000000000000" pitchFamily="2" charset="0"/>
                <a:ea typeface="Amazon Ember" panose="02000000000000000000" pitchFamily="2" charset="0"/>
                <a:cs typeface="Arial"/>
              </a:rPr>
              <a:t>Call Recordings &amp;</a:t>
            </a:r>
          </a:p>
          <a:p>
            <a:pPr algn="ctr"/>
            <a:r>
              <a:rPr lang="en-US" sz="1000" spc="-50" dirty="0">
                <a:solidFill>
                  <a:schemeClr val="bg1"/>
                </a:solidFill>
                <a:latin typeface="Amazon Ember" panose="02000000000000000000" pitchFamily="2" charset="0"/>
                <a:ea typeface="Amazon Ember" panose="02000000000000000000" pitchFamily="2" charset="0"/>
                <a:cs typeface="Arial"/>
              </a:rPr>
              <a:t>Scheduled Reports</a:t>
            </a:r>
            <a:endParaRPr lang="en-US" sz="1000" spc="-50" dirty="0">
              <a:solidFill>
                <a:schemeClr val="bg1"/>
              </a:solidFill>
              <a:latin typeface="Amazon Ember" panose="02000000000000000000" pitchFamily="2" charset="0"/>
              <a:ea typeface="Amazon Ember" panose="02000000000000000000" pitchFamily="2" charset="0"/>
            </a:endParaRPr>
          </a:p>
        </p:txBody>
      </p:sp>
      <p:pic>
        <p:nvPicPr>
          <p:cNvPr id="76" name="Graphic 75">
            <a:extLst>
              <a:ext uri="{FF2B5EF4-FFF2-40B4-BE49-F238E27FC236}">
                <a16:creationId xmlns:a16="http://schemas.microsoft.com/office/drawing/2014/main" id="{18BDDDC8-19FA-C44C-A5C7-4D8FE5BCE39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50326" y="1247834"/>
            <a:ext cx="936000" cy="936000"/>
          </a:xfrm>
          <a:prstGeom prst="rect">
            <a:avLst/>
          </a:prstGeom>
        </p:spPr>
      </p:pic>
      <p:sp>
        <p:nvSpPr>
          <p:cNvPr id="28" name="Rectangle 27">
            <a:extLst>
              <a:ext uri="{FF2B5EF4-FFF2-40B4-BE49-F238E27FC236}">
                <a16:creationId xmlns:a16="http://schemas.microsoft.com/office/drawing/2014/main" id="{805A264A-F543-4B48-8AD3-C9B27A88A0C6}"/>
              </a:ext>
            </a:extLst>
          </p:cNvPr>
          <p:cNvSpPr/>
          <p:nvPr/>
        </p:nvSpPr>
        <p:spPr>
          <a:xfrm>
            <a:off x="5104924" y="3750775"/>
            <a:ext cx="1146468" cy="300082"/>
          </a:xfrm>
          <a:prstGeom prst="rect">
            <a:avLst/>
          </a:prstGeom>
        </p:spPr>
        <p:txBody>
          <a:bodyPr wrap="none">
            <a:spAutoFit/>
          </a:bodyPr>
          <a:lstStyle/>
          <a:p>
            <a:pPr algn="ctr" fontAlgn="auto">
              <a:spcBef>
                <a:spcPts val="0"/>
              </a:spcBef>
              <a:spcAft>
                <a:spcPts val="0"/>
              </a:spcAft>
              <a:defRPr/>
            </a:pPr>
            <a:r>
              <a:rPr lang="en-US" dirty="0">
                <a:latin typeface="Amazon Ember" charset="0"/>
                <a:ea typeface="Amazon Ember" charset="0"/>
                <a:cs typeface="Amazon Ember" charset="0"/>
              </a:rPr>
              <a:t>AWS Region</a:t>
            </a:r>
          </a:p>
        </p:txBody>
      </p:sp>
      <p:sp>
        <p:nvSpPr>
          <p:cNvPr id="85" name="Rounded Rectangle 21">
            <a:extLst>
              <a:ext uri="{FF2B5EF4-FFF2-40B4-BE49-F238E27FC236}">
                <a16:creationId xmlns:a16="http://schemas.microsoft.com/office/drawing/2014/main" id="{85553CA9-02D2-C74C-86A1-01AD4D8C0044}"/>
              </a:ext>
            </a:extLst>
          </p:cNvPr>
          <p:cNvSpPr/>
          <p:nvPr/>
        </p:nvSpPr>
        <p:spPr>
          <a:xfrm>
            <a:off x="4824494" y="1596692"/>
            <a:ext cx="1741620" cy="1955576"/>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84" name="Picture 83">
            <a:extLst>
              <a:ext uri="{FF2B5EF4-FFF2-40B4-BE49-F238E27FC236}">
                <a16:creationId xmlns:a16="http://schemas.microsoft.com/office/drawing/2014/main" id="{07153E6C-8160-A84C-812C-15C1884F28C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96940" y="1424932"/>
            <a:ext cx="415967" cy="271302"/>
          </a:xfrm>
          <a:prstGeom prst="rect">
            <a:avLst/>
          </a:prstGeom>
        </p:spPr>
      </p:pic>
      <p:grpSp>
        <p:nvGrpSpPr>
          <p:cNvPr id="86" name="Group 85">
            <a:extLst>
              <a:ext uri="{FF2B5EF4-FFF2-40B4-BE49-F238E27FC236}">
                <a16:creationId xmlns:a16="http://schemas.microsoft.com/office/drawing/2014/main" id="{86582AFA-913E-B84B-AAE1-2072619BE7CA}"/>
              </a:ext>
            </a:extLst>
          </p:cNvPr>
          <p:cNvGrpSpPr/>
          <p:nvPr/>
        </p:nvGrpSpPr>
        <p:grpSpPr>
          <a:xfrm>
            <a:off x="4974148" y="1782066"/>
            <a:ext cx="1446213" cy="1528574"/>
            <a:chOff x="6743700" y="760413"/>
            <a:chExt cx="1752600" cy="1733550"/>
          </a:xfrm>
        </p:grpSpPr>
        <p:grpSp>
          <p:nvGrpSpPr>
            <p:cNvPr id="87" name="Group 86">
              <a:extLst>
                <a:ext uri="{FF2B5EF4-FFF2-40B4-BE49-F238E27FC236}">
                  <a16:creationId xmlns:a16="http://schemas.microsoft.com/office/drawing/2014/main" id="{1BC4276F-C3D1-DF4D-A2C7-D8EB20C6F7A2}"/>
                </a:ext>
              </a:extLst>
            </p:cNvPr>
            <p:cNvGrpSpPr>
              <a:grpSpLocks/>
            </p:cNvGrpSpPr>
            <p:nvPr/>
          </p:nvGrpSpPr>
          <p:grpSpPr bwMode="auto">
            <a:xfrm>
              <a:off x="6743700" y="760413"/>
              <a:ext cx="1752600" cy="1733550"/>
              <a:chOff x="545458" y="4783771"/>
              <a:chExt cx="2293787" cy="1733798"/>
            </a:xfrm>
          </p:grpSpPr>
          <p:sp>
            <p:nvSpPr>
              <p:cNvPr id="89" name="Rounded Rectangle 28">
                <a:extLst>
                  <a:ext uri="{FF2B5EF4-FFF2-40B4-BE49-F238E27FC236}">
                    <a16:creationId xmlns:a16="http://schemas.microsoft.com/office/drawing/2014/main" id="{8FAF6485-0AC5-B140-B856-4B6BA5D0F4F9}"/>
                  </a:ext>
                </a:extLst>
              </p:cNvPr>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90" name="Rounded Rectangle 29">
                <a:extLst>
                  <a:ext uri="{FF2B5EF4-FFF2-40B4-BE49-F238E27FC236}">
                    <a16:creationId xmlns:a16="http://schemas.microsoft.com/office/drawing/2014/main" id="{CD90C9D9-ADB5-7840-9057-BB3434D10525}"/>
                  </a:ext>
                </a:extLst>
              </p:cNvPr>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88" name="TextBox 34">
              <a:extLst>
                <a:ext uri="{FF2B5EF4-FFF2-40B4-BE49-F238E27FC236}">
                  <a16:creationId xmlns:a16="http://schemas.microsoft.com/office/drawing/2014/main" id="{9E5AD2A0-45DE-4E44-829E-645081EAE719}"/>
                </a:ext>
              </a:extLst>
            </p:cNvPr>
            <p:cNvSpPr txBox="1">
              <a:spLocks noChangeArrowheads="1"/>
            </p:cNvSpPr>
            <p:nvPr/>
          </p:nvSpPr>
          <p:spPr bwMode="auto">
            <a:xfrm>
              <a:off x="7078703" y="2240567"/>
              <a:ext cx="1098149" cy="173074"/>
            </a:xfrm>
            <a:prstGeom prst="rect">
              <a:avLst/>
            </a:prstGeom>
            <a:solidFill>
              <a:schemeClr val="accent2">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Security group</a:t>
              </a:r>
            </a:p>
          </p:txBody>
        </p:sp>
      </p:grpSp>
      <p:sp>
        <p:nvSpPr>
          <p:cNvPr id="92" name="TextBox 37">
            <a:extLst>
              <a:ext uri="{FF2B5EF4-FFF2-40B4-BE49-F238E27FC236}">
                <a16:creationId xmlns:a16="http://schemas.microsoft.com/office/drawing/2014/main" id="{24E8727A-212A-4E4E-8E22-C2D0C5017D0B}"/>
              </a:ext>
            </a:extLst>
          </p:cNvPr>
          <p:cNvSpPr txBox="1">
            <a:spLocks noChangeArrowheads="1"/>
          </p:cNvSpPr>
          <p:nvPr/>
        </p:nvSpPr>
        <p:spPr bwMode="auto">
          <a:xfrm>
            <a:off x="5113884" y="3352343"/>
            <a:ext cx="1179576" cy="137160"/>
          </a:xfrm>
          <a:prstGeom prst="rect">
            <a:avLst/>
          </a:prstGeom>
          <a:solidFill>
            <a:schemeClr val="accent2">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Helvetica Neue"/>
              </a:rPr>
              <a:t>Virtual private cloud</a:t>
            </a:r>
          </a:p>
        </p:txBody>
      </p:sp>
      <p:pic>
        <p:nvPicPr>
          <p:cNvPr id="35" name="Picture 34">
            <a:extLst>
              <a:ext uri="{FF2B5EF4-FFF2-40B4-BE49-F238E27FC236}">
                <a16:creationId xmlns:a16="http://schemas.microsoft.com/office/drawing/2014/main" id="{A7CAB480-4FCB-844B-AFFE-0C76A9D34D76}"/>
              </a:ext>
            </a:extLst>
          </p:cNvPr>
          <p:cNvPicPr>
            <a:picLocks noChangeAspect="1"/>
          </p:cNvPicPr>
          <p:nvPr/>
        </p:nvPicPr>
        <p:blipFill>
          <a:blip r:embed="rId12"/>
          <a:stretch>
            <a:fillRect/>
          </a:stretch>
        </p:blipFill>
        <p:spPr>
          <a:xfrm>
            <a:off x="5159964" y="1857268"/>
            <a:ext cx="456214" cy="423155"/>
          </a:xfrm>
          <a:prstGeom prst="rect">
            <a:avLst/>
          </a:prstGeom>
        </p:spPr>
      </p:pic>
      <p:pic>
        <p:nvPicPr>
          <p:cNvPr id="39" name="Graphic 38">
            <a:extLst>
              <a:ext uri="{FF2B5EF4-FFF2-40B4-BE49-F238E27FC236}">
                <a16:creationId xmlns:a16="http://schemas.microsoft.com/office/drawing/2014/main" id="{78F7E984-A78A-F44A-B208-B8C819708F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73320" y="1816237"/>
            <a:ext cx="493005" cy="493005"/>
          </a:xfrm>
          <a:prstGeom prst="rect">
            <a:avLst/>
          </a:prstGeom>
        </p:spPr>
      </p:pic>
      <p:pic>
        <p:nvPicPr>
          <p:cNvPr id="41" name="Picture 40">
            <a:extLst>
              <a:ext uri="{FF2B5EF4-FFF2-40B4-BE49-F238E27FC236}">
                <a16:creationId xmlns:a16="http://schemas.microsoft.com/office/drawing/2014/main" id="{9F6617AE-D0EF-6B46-B036-13D06588A49C}"/>
              </a:ext>
            </a:extLst>
          </p:cNvPr>
          <p:cNvPicPr>
            <a:picLocks noChangeAspect="1"/>
          </p:cNvPicPr>
          <p:nvPr/>
        </p:nvPicPr>
        <p:blipFill>
          <a:blip r:embed="rId15"/>
          <a:stretch>
            <a:fillRect/>
          </a:stretch>
        </p:blipFill>
        <p:spPr>
          <a:xfrm>
            <a:off x="5207595" y="2494619"/>
            <a:ext cx="360952" cy="385845"/>
          </a:xfrm>
          <a:prstGeom prst="rect">
            <a:avLst/>
          </a:prstGeom>
        </p:spPr>
      </p:pic>
      <p:pic>
        <p:nvPicPr>
          <p:cNvPr id="94" name="Picture 93">
            <a:extLst>
              <a:ext uri="{FF2B5EF4-FFF2-40B4-BE49-F238E27FC236}">
                <a16:creationId xmlns:a16="http://schemas.microsoft.com/office/drawing/2014/main" id="{CE4FB15B-EBD3-014E-8744-4A354FCBF177}"/>
              </a:ext>
            </a:extLst>
          </p:cNvPr>
          <p:cNvPicPr>
            <a:picLocks noChangeAspect="1"/>
          </p:cNvPicPr>
          <p:nvPr/>
        </p:nvPicPr>
        <p:blipFill>
          <a:blip r:embed="rId16"/>
          <a:stretch>
            <a:fillRect/>
          </a:stretch>
        </p:blipFill>
        <p:spPr>
          <a:xfrm>
            <a:off x="5834105" y="2476674"/>
            <a:ext cx="371434" cy="385191"/>
          </a:xfrm>
          <a:prstGeom prst="rect">
            <a:avLst/>
          </a:prstGeom>
        </p:spPr>
      </p:pic>
      <p:sp>
        <p:nvSpPr>
          <p:cNvPr id="95" name="TextBox 34">
            <a:extLst>
              <a:ext uri="{FF2B5EF4-FFF2-40B4-BE49-F238E27FC236}">
                <a16:creationId xmlns:a16="http://schemas.microsoft.com/office/drawing/2014/main" id="{7E41CE16-4D77-3541-A2BF-0DFB4F942DD8}"/>
              </a:ext>
            </a:extLst>
          </p:cNvPr>
          <p:cNvSpPr txBox="1">
            <a:spLocks noChangeArrowheads="1"/>
          </p:cNvSpPr>
          <p:nvPr/>
        </p:nvSpPr>
        <p:spPr bwMode="auto">
          <a:xfrm>
            <a:off x="5054816" y="2882349"/>
            <a:ext cx="638318" cy="142092"/>
          </a:xfrm>
          <a:prstGeom prst="rect">
            <a:avLst/>
          </a:prstGeom>
          <a:solidFill>
            <a:schemeClr val="accent2">
              <a:lumMod val="50000"/>
            </a:schemeClr>
          </a:solidFill>
          <a:ln w="9525">
            <a:noFill/>
            <a:miter lim="800000"/>
            <a:headEnd/>
            <a:tailEnd/>
          </a:ln>
        </p:spPr>
        <p:txBody>
          <a:bodyPr wrap="square" lIns="0" tIns="0" rIns="0" bIns="0" anchor="ctr" anchorCtr="0">
            <a:no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Kinesis App</a:t>
            </a:r>
          </a:p>
        </p:txBody>
      </p:sp>
      <p:sp>
        <p:nvSpPr>
          <p:cNvPr id="96" name="TextBox 34">
            <a:extLst>
              <a:ext uri="{FF2B5EF4-FFF2-40B4-BE49-F238E27FC236}">
                <a16:creationId xmlns:a16="http://schemas.microsoft.com/office/drawing/2014/main" id="{A6190831-E155-3746-878E-FFCAE0ECF74F}"/>
              </a:ext>
            </a:extLst>
          </p:cNvPr>
          <p:cNvSpPr txBox="1">
            <a:spLocks noChangeArrowheads="1"/>
          </p:cNvSpPr>
          <p:nvPr/>
        </p:nvSpPr>
        <p:spPr bwMode="auto">
          <a:xfrm>
            <a:off x="5862489" y="2875584"/>
            <a:ext cx="325830" cy="143278"/>
          </a:xfrm>
          <a:prstGeom prst="rect">
            <a:avLst/>
          </a:prstGeom>
          <a:solidFill>
            <a:schemeClr val="accent2">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S3</a:t>
            </a:r>
          </a:p>
        </p:txBody>
      </p:sp>
      <p:sp>
        <p:nvSpPr>
          <p:cNvPr id="97" name="TextBox 34">
            <a:extLst>
              <a:ext uri="{FF2B5EF4-FFF2-40B4-BE49-F238E27FC236}">
                <a16:creationId xmlns:a16="http://schemas.microsoft.com/office/drawing/2014/main" id="{D109EAD2-8E36-4F41-887B-796271974AAE}"/>
              </a:ext>
            </a:extLst>
          </p:cNvPr>
          <p:cNvSpPr txBox="1">
            <a:spLocks noChangeArrowheads="1"/>
          </p:cNvSpPr>
          <p:nvPr/>
        </p:nvSpPr>
        <p:spPr bwMode="auto">
          <a:xfrm>
            <a:off x="5714713" y="2274165"/>
            <a:ext cx="616185" cy="138499"/>
          </a:xfrm>
          <a:prstGeom prst="rect">
            <a:avLst/>
          </a:prstGeom>
          <a:solidFill>
            <a:schemeClr val="accent2">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DynamoDB</a:t>
            </a:r>
          </a:p>
        </p:txBody>
      </p:sp>
      <p:sp>
        <p:nvSpPr>
          <p:cNvPr id="98" name="TextBox 34">
            <a:extLst>
              <a:ext uri="{FF2B5EF4-FFF2-40B4-BE49-F238E27FC236}">
                <a16:creationId xmlns:a16="http://schemas.microsoft.com/office/drawing/2014/main" id="{C2169793-AAE1-2F4E-A269-FDD5BC3FE145}"/>
              </a:ext>
            </a:extLst>
          </p:cNvPr>
          <p:cNvSpPr txBox="1">
            <a:spLocks noChangeArrowheads="1"/>
          </p:cNvSpPr>
          <p:nvPr/>
        </p:nvSpPr>
        <p:spPr bwMode="auto">
          <a:xfrm>
            <a:off x="5196665" y="2299519"/>
            <a:ext cx="325830" cy="138499"/>
          </a:xfrm>
          <a:prstGeom prst="rect">
            <a:avLst/>
          </a:prstGeom>
          <a:solidFill>
            <a:schemeClr val="accent2">
              <a:lumMod val="50000"/>
            </a:schemeClr>
          </a:solidFill>
          <a:ln w="9525">
            <a:noFill/>
            <a:miter lim="800000"/>
            <a:headEnd/>
            <a:tailEnd/>
          </a:ln>
        </p:spPr>
        <p:txBody>
          <a:bodyPr wrap="square" lIns="0" tIns="0" rIns="0" bIns="0" anchor="ctr" anchorCtr="0">
            <a:spAutoFit/>
          </a:bodyPr>
          <a:lstStyle/>
          <a:p>
            <a:pPr algn="ctr"/>
            <a:r>
              <a:rPr lang="en-US" sz="900" dirty="0">
                <a:solidFill>
                  <a:schemeClr val="bg1"/>
                </a:solidFill>
                <a:latin typeface="Amazon Ember" panose="02000000000000000000" pitchFamily="2" charset="0"/>
                <a:ea typeface="Amazon Ember" panose="02000000000000000000" pitchFamily="2" charset="0"/>
                <a:cs typeface="Arial"/>
              </a:rPr>
              <a:t>ECS</a:t>
            </a:r>
          </a:p>
        </p:txBody>
      </p:sp>
      <p:cxnSp>
        <p:nvCxnSpPr>
          <p:cNvPr id="100" name="Straight Arrow Connector 99">
            <a:extLst>
              <a:ext uri="{FF2B5EF4-FFF2-40B4-BE49-F238E27FC236}">
                <a16:creationId xmlns:a16="http://schemas.microsoft.com/office/drawing/2014/main" id="{5A642387-C2AC-5145-B643-42509E234842}"/>
              </a:ext>
            </a:extLst>
          </p:cNvPr>
          <p:cNvCxnSpPr>
            <a:cxnSpLocks/>
            <a:stCxn id="47" idx="3"/>
            <a:endCxn id="50" idx="1"/>
          </p:cNvCxnSpPr>
          <p:nvPr/>
        </p:nvCxnSpPr>
        <p:spPr>
          <a:xfrm>
            <a:off x="3733271" y="2574481"/>
            <a:ext cx="721313" cy="5221"/>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3" name="Picture 102">
            <a:extLst>
              <a:ext uri="{FF2B5EF4-FFF2-40B4-BE49-F238E27FC236}">
                <a16:creationId xmlns:a16="http://schemas.microsoft.com/office/drawing/2014/main" id="{9AC89E6F-2AB0-5041-9962-B1DA70C07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7294" y="788749"/>
            <a:ext cx="739291" cy="482593"/>
          </a:xfrm>
          <a:prstGeom prst="rect">
            <a:avLst/>
          </a:prstGeom>
        </p:spPr>
      </p:pic>
    </p:spTree>
    <p:extLst>
      <p:ext uri="{BB962C8B-B14F-4D97-AF65-F5344CB8AC3E}">
        <p14:creationId xmlns:p14="http://schemas.microsoft.com/office/powerpoint/2010/main" val="4185091679"/>
      </p:ext>
    </p:extLst>
  </p:cSld>
  <p:clrMapOvr>
    <a:masterClrMapping/>
  </p:clrMapOvr>
</p:sld>
</file>

<file path=ppt/theme/theme1.xml><?xml version="1.0" encoding="utf-8"?>
<a:theme xmlns:a="http://schemas.openxmlformats.org/drawingml/2006/main" name="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p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mage and Cop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mage and Copy Slid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Image and Copy Slid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Image and Copy Slid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Secondary Cov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ivider/Quote Slid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Divider/Quote Slid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185F5ACA656F14087A05F42EBBFA9A8" ma:contentTypeVersion="0" ma:contentTypeDescription="Create a new document." ma:contentTypeScope="" ma:versionID="041bc488044e506d1aa9ac78f8beef06">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7F5CC336-3631-47A4-850E-6C9AEF907332}">
  <ds:schemaRefs>
    <ds:schemaRef ds:uri="http://schemas.microsoft.com/sharepoint/v3/contenttype/forms"/>
  </ds:schemaRefs>
</ds:datastoreItem>
</file>

<file path=customXml/itemProps2.xml><?xml version="1.0" encoding="utf-8"?>
<ds:datastoreItem xmlns:ds="http://schemas.openxmlformats.org/officeDocument/2006/customXml" ds:itemID="{A8B01AEF-E839-4EE1-8DA5-3586472575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24336</TotalTime>
  <Words>1394</Words>
  <Application>Microsoft Macintosh PowerPoint</Application>
  <PresentationFormat>On-screen Show (16:9)</PresentationFormat>
  <Paragraphs>212</Paragraphs>
  <Slides>11</Slides>
  <Notes>9</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11</vt:i4>
      </vt:variant>
    </vt:vector>
  </HeadingPairs>
  <TitlesOfParts>
    <vt:vector size="28" baseType="lpstr">
      <vt:lpstr>.AppleSystemUIFont</vt:lpstr>
      <vt:lpstr>Amazon Ember</vt:lpstr>
      <vt:lpstr>Arial</vt:lpstr>
      <vt:lpstr>Calibri</vt:lpstr>
      <vt:lpstr>Helvetica</vt:lpstr>
      <vt:lpstr>Helvetica Light</vt:lpstr>
      <vt:lpstr>Helvetica Neue</vt:lpstr>
      <vt:lpstr>Wingdings</vt:lpstr>
      <vt:lpstr>Cover Slide</vt:lpstr>
      <vt:lpstr>Copy Slides</vt:lpstr>
      <vt:lpstr>Image and Copy Slide</vt:lpstr>
      <vt:lpstr>Image and Copy Slide 2</vt:lpstr>
      <vt:lpstr>Image and Copy Slide 3</vt:lpstr>
      <vt:lpstr>Image and Copy Slide 4</vt:lpstr>
      <vt:lpstr>Secondary Cover Slide</vt:lpstr>
      <vt:lpstr>Divider/Quote Slide 1</vt:lpstr>
      <vt:lpstr>Divider/Quote Slide 2</vt:lpstr>
      <vt:lpstr>PowerPoint Presentation</vt:lpstr>
      <vt:lpstr>Getting Started</vt:lpstr>
      <vt:lpstr>Where does my integration get published?</vt:lpstr>
      <vt:lpstr>AWS Marketplace Benefits</vt:lpstr>
      <vt:lpstr>Selling on AWS Marketplace</vt:lpstr>
      <vt:lpstr>Amazon Connect Streams API</vt:lpstr>
      <vt:lpstr>Amazon Kinesis Application</vt:lpstr>
      <vt:lpstr>Scenario 1</vt:lpstr>
      <vt:lpstr>Scenario 2</vt:lpstr>
      <vt:lpstr>Scenario 3</vt:lpstr>
      <vt:lpstr>Validation and Publishing Process</vt:lpstr>
    </vt:vector>
  </TitlesOfParts>
  <Company>Perficient</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Kaatman</dc:creator>
  <cp:lastModifiedBy>Jay Yeras</cp:lastModifiedBy>
  <cp:revision>819</cp:revision>
  <cp:lastPrinted>2016-07-06T17:22:17Z</cp:lastPrinted>
  <dcterms:created xsi:type="dcterms:W3CDTF">2014-10-20T14:45:52Z</dcterms:created>
  <dcterms:modified xsi:type="dcterms:W3CDTF">2018-04-26T04:45:52Z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0x010100C185F5ACA656F14087A05F42EBBFA9A8</vt:lpwstr>
  </property>
</Properties>
</file>